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50_E0CF4CF.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 id="2147483732" r:id="rId6"/>
  </p:sldMasterIdLst>
  <p:notesMasterIdLst>
    <p:notesMasterId r:id="rId52"/>
  </p:notesMasterIdLst>
  <p:handoutMasterIdLst>
    <p:handoutMasterId r:id="rId53"/>
  </p:handoutMasterIdLst>
  <p:sldIdLst>
    <p:sldId id="303" r:id="rId7"/>
    <p:sldId id="261" r:id="rId8"/>
    <p:sldId id="374" r:id="rId9"/>
    <p:sldId id="392" r:id="rId10"/>
    <p:sldId id="292" r:id="rId11"/>
    <p:sldId id="329" r:id="rId12"/>
    <p:sldId id="308" r:id="rId13"/>
    <p:sldId id="359" r:id="rId14"/>
    <p:sldId id="393" r:id="rId15"/>
    <p:sldId id="336" r:id="rId16"/>
    <p:sldId id="366" r:id="rId17"/>
    <p:sldId id="367" r:id="rId18"/>
    <p:sldId id="397" r:id="rId19"/>
    <p:sldId id="375" r:id="rId20"/>
    <p:sldId id="376" r:id="rId21"/>
    <p:sldId id="377" r:id="rId22"/>
    <p:sldId id="378" r:id="rId23"/>
    <p:sldId id="335" r:id="rId24"/>
    <p:sldId id="388" r:id="rId25"/>
    <p:sldId id="311" r:id="rId26"/>
    <p:sldId id="387" r:id="rId27"/>
    <p:sldId id="403" r:id="rId28"/>
    <p:sldId id="337" r:id="rId29"/>
    <p:sldId id="379" r:id="rId30"/>
    <p:sldId id="346" r:id="rId31"/>
    <p:sldId id="369" r:id="rId32"/>
    <p:sldId id="398" r:id="rId33"/>
    <p:sldId id="352" r:id="rId34"/>
    <p:sldId id="353" r:id="rId35"/>
    <p:sldId id="354" r:id="rId36"/>
    <p:sldId id="399" r:id="rId37"/>
    <p:sldId id="347" r:id="rId38"/>
    <p:sldId id="380" r:id="rId39"/>
    <p:sldId id="381" r:id="rId40"/>
    <p:sldId id="382" r:id="rId41"/>
    <p:sldId id="351" r:id="rId42"/>
    <p:sldId id="400" r:id="rId43"/>
    <p:sldId id="401" r:id="rId44"/>
    <p:sldId id="371" r:id="rId45"/>
    <p:sldId id="383" r:id="rId46"/>
    <p:sldId id="345" r:id="rId47"/>
    <p:sldId id="402" r:id="rId48"/>
    <p:sldId id="390" r:id="rId49"/>
    <p:sldId id="385" r:id="rId50"/>
    <p:sldId id="279" r:id="rId51"/>
  </p:sldIdLst>
  <p:sldSz cx="6858000" cy="9906000" type="A4"/>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E7628-E0DC-2C0C-4E3F-9E0C3469CA4C}" name="Stuart McMichael" initials="SM" userId="S::stuart@yvhsc.org.uk::70b896df-2722-4d4a-b00a-55c4d6936e81" providerId="AD"/>
  <p188:author id="{AEAC1891-C9C6-567F-F69D-8023F7A25AFF}" name="Carleen Duffy" initials="CD" userId="S::carleen@healthwatchhf.co.uk::96b3fb8b-c73c-4b72-8c6d-12ea231edd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B"/>
    <a:srgbClr val="004C6B"/>
    <a:srgbClr val="D83C8E"/>
    <a:srgbClr val="F7F9F1"/>
    <a:srgbClr val="9AC43A"/>
    <a:srgbClr val="000000"/>
    <a:srgbClr val="A81562"/>
    <a:srgbClr val="F3F9FC"/>
    <a:srgbClr val="FDEDF5"/>
    <a:srgbClr val="004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4061" autoAdjust="0"/>
  </p:normalViewPr>
  <p:slideViewPr>
    <p:cSldViewPr>
      <p:cViewPr varScale="1">
        <p:scale>
          <a:sx n="73" d="100"/>
          <a:sy n="73" d="100"/>
        </p:scale>
        <p:origin x="3432" y="6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294"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a:solidFill>
                  <a:srgbClr val="004C6B"/>
                </a:solidFill>
              </a:rPr>
              <a:t>Sentiment</a:t>
            </a:r>
            <a:r>
              <a:rPr lang="en-GB" b="1" baseline="0">
                <a:solidFill>
                  <a:srgbClr val="004C6B"/>
                </a:solidFill>
              </a:rPr>
              <a:t> of Reviews</a:t>
            </a:r>
            <a:endParaRPr lang="en-GB" b="1">
              <a:solidFill>
                <a:srgbClr val="004C6B"/>
              </a:solidFill>
            </a:endParaRPr>
          </a:p>
        </c:rich>
      </c:tx>
      <c:layout>
        <c:manualLayout>
          <c:xMode val="edge"/>
          <c:yMode val="edge"/>
          <c:x val="0.20677365231104414"/>
          <c:y val="1.660141426545576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17298323460931472"/>
          <c:y val="0.11432509287430601"/>
          <c:w val="0.79488872366591645"/>
          <c:h val="0.77666324602451531"/>
        </c:manualLayout>
      </c:layout>
      <c:barChart>
        <c:barDir val="bar"/>
        <c:grouping val="clustered"/>
        <c:varyColors val="0"/>
        <c:ser>
          <c:idx val="0"/>
          <c:order val="0"/>
          <c:tx>
            <c:strRef>
              <c:f>Sheet1!$B$1</c:f>
              <c:strCache>
                <c:ptCount val="1"/>
                <c:pt idx="0">
                  <c:v>Positive</c:v>
                </c:pt>
              </c:strCache>
            </c:strRef>
          </c:tx>
          <c:spPr>
            <a:solidFill>
              <a:schemeClr val="accent2"/>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Sheet1!$B$2:$B$7</c:f>
              <c:numCache>
                <c:formatCode>General</c:formatCode>
                <c:ptCount val="6"/>
                <c:pt idx="0">
                  <c:v>357</c:v>
                </c:pt>
                <c:pt idx="1">
                  <c:v>268</c:v>
                </c:pt>
                <c:pt idx="2">
                  <c:v>225</c:v>
                </c:pt>
                <c:pt idx="3">
                  <c:v>73</c:v>
                </c:pt>
                <c:pt idx="4">
                  <c:v>28</c:v>
                </c:pt>
              </c:numCache>
            </c:numRef>
          </c:val>
          <c:extLst>
            <c:ext xmlns:c16="http://schemas.microsoft.com/office/drawing/2014/chart" uri="{C3380CC4-5D6E-409C-BE32-E72D297353CC}">
              <c16:uniqueId val="{00000000-32E4-4F91-B7E1-DAD4C44F5E5C}"/>
            </c:ext>
          </c:extLst>
        </c:ser>
        <c:ser>
          <c:idx val="2"/>
          <c:order val="1"/>
          <c:tx>
            <c:strRef>
              <c:f>Sheet1!$D$1</c:f>
              <c:strCache>
                <c:ptCount val="1"/>
                <c:pt idx="0">
                  <c:v>Neutral</c:v>
                </c:pt>
              </c:strCache>
            </c:strRef>
          </c:tx>
          <c:spPr>
            <a:solidFill>
              <a:schemeClr val="tx1"/>
            </a:solidFill>
            <a:ln>
              <a:solidFill>
                <a:srgbClr val="004C6B"/>
              </a:solidFill>
            </a:ln>
            <a:effectLst/>
          </c:spPr>
          <c:invertIfNegative val="0"/>
          <c:dLbls>
            <c:dLbl>
              <c:idx val="1"/>
              <c:layout>
                <c:manualLayout>
                  <c:x val="-4.03162316323058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E4-4F91-B7E1-DAD4C44F5E5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Sheet1!$D$2:$D$7</c:f>
              <c:numCache>
                <c:formatCode>General</c:formatCode>
                <c:ptCount val="6"/>
                <c:pt idx="0">
                  <c:v>73</c:v>
                </c:pt>
                <c:pt idx="1">
                  <c:v>55</c:v>
                </c:pt>
                <c:pt idx="2">
                  <c:v>0</c:v>
                </c:pt>
                <c:pt idx="3">
                  <c:v>7</c:v>
                </c:pt>
                <c:pt idx="4">
                  <c:v>2</c:v>
                </c:pt>
              </c:numCache>
            </c:numRef>
          </c:val>
          <c:extLst>
            <c:ext xmlns:c16="http://schemas.microsoft.com/office/drawing/2014/chart" uri="{C3380CC4-5D6E-409C-BE32-E72D297353CC}">
              <c16:uniqueId val="{00000002-32E4-4F91-B7E1-DAD4C44F5E5C}"/>
            </c:ext>
          </c:extLst>
        </c:ser>
        <c:ser>
          <c:idx val="1"/>
          <c:order val="2"/>
          <c:tx>
            <c:strRef>
              <c:f>Sheet1!$C$1</c:f>
              <c:strCache>
                <c:ptCount val="1"/>
                <c:pt idx="0">
                  <c:v>Negative</c:v>
                </c:pt>
              </c:strCache>
            </c:strRef>
          </c:tx>
          <c:spPr>
            <a:solidFill>
              <a:schemeClr val="accent1"/>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Sheet1!$C$2:$C$7</c:f>
              <c:numCache>
                <c:formatCode>General</c:formatCode>
                <c:ptCount val="6"/>
                <c:pt idx="0">
                  <c:v>29</c:v>
                </c:pt>
                <c:pt idx="1">
                  <c:v>22</c:v>
                </c:pt>
                <c:pt idx="2">
                  <c:v>3</c:v>
                </c:pt>
                <c:pt idx="3">
                  <c:v>4</c:v>
                </c:pt>
                <c:pt idx="4">
                  <c:v>4</c:v>
                </c:pt>
              </c:numCache>
            </c:numRef>
          </c:val>
          <c:extLst>
            <c:ext xmlns:c16="http://schemas.microsoft.com/office/drawing/2014/chart" uri="{C3380CC4-5D6E-409C-BE32-E72D297353CC}">
              <c16:uniqueId val="{00000001-32E4-4F91-B7E1-DAD4C44F5E5C}"/>
            </c:ext>
          </c:extLst>
        </c:ser>
        <c:dLbls>
          <c:showLegendKey val="0"/>
          <c:showVal val="0"/>
          <c:showCatName val="0"/>
          <c:showSerName val="0"/>
          <c:showPercent val="0"/>
          <c:showBubbleSize val="0"/>
        </c:dLbls>
        <c:gapWidth val="182"/>
        <c:axId val="891408256"/>
        <c:axId val="891409920"/>
      </c:barChart>
      <c:catAx>
        <c:axId val="8914082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4C6B"/>
                </a:solidFill>
                <a:latin typeface="+mn-lt"/>
                <a:ea typeface="+mn-ea"/>
                <a:cs typeface="+mn-cs"/>
              </a:defRPr>
            </a:pPr>
            <a:endParaRPr lang="en-US"/>
          </a:p>
        </c:txPr>
        <c:crossAx val="891409920"/>
        <c:crosses val="autoZero"/>
        <c:auto val="1"/>
        <c:lblAlgn val="ctr"/>
        <c:lblOffset val="100"/>
        <c:noMultiLvlLbl val="0"/>
      </c:catAx>
      <c:valAx>
        <c:axId val="891409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rgbClr val="004C6B"/>
                </a:solidFill>
                <a:latin typeface="+mn-lt"/>
                <a:ea typeface="+mn-ea"/>
                <a:cs typeface="+mn-cs"/>
              </a:defRPr>
            </a:pPr>
            <a:endParaRPr lang="en-US"/>
          </a:p>
        </c:txPr>
        <c:crossAx val="891408256"/>
        <c:crosses val="max"/>
        <c:crossBetween val="between"/>
      </c:valAx>
      <c:spPr>
        <a:noFill/>
        <a:ln>
          <a:noFill/>
        </a:ln>
        <a:effectLst/>
      </c:spPr>
    </c:plotArea>
    <c:legend>
      <c:legendPos val="b"/>
      <c:layout>
        <c:manualLayout>
          <c:xMode val="edge"/>
          <c:yMode val="edge"/>
          <c:x val="0.27443803285662827"/>
          <c:y val="0.78678067208273339"/>
          <c:w val="0.40876088838064412"/>
          <c:h val="7.386505648217163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C6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Q2) How do you find getting through to someone on the 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469-408A-8BF3-E75DA93532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469-408A-8BF3-E75DA93532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469-408A-8BF3-E75DA935325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469-408A-8BF3-E75DA935325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469-408A-8BF3-E75DA93532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17</c:v>
                </c:pt>
                <c:pt idx="1">
                  <c:v>39</c:v>
                </c:pt>
                <c:pt idx="2">
                  <c:v>22</c:v>
                </c:pt>
                <c:pt idx="3">
                  <c:v>13</c:v>
                </c:pt>
                <c:pt idx="4">
                  <c:v>9</c:v>
                </c:pt>
              </c:numCache>
            </c:numRef>
          </c:val>
          <c:extLst>
            <c:ext xmlns:c16="http://schemas.microsoft.com/office/drawing/2014/chart" uri="{C3380CC4-5D6E-409C-BE32-E72D297353CC}">
              <c16:uniqueId val="{0000000A-9469-408A-8BF3-E75DA935325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Q3) How do you find the waiting times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D5F-4314-AA15-823EED7C9F6A}"/>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D5F-4314-AA15-823EED7C9F6A}"/>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D5F-4314-AA15-823EED7C9F6A}"/>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D5F-4314-AA15-823EED7C9F6A}"/>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D5F-4314-AA15-823EED7C9F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12</c:v>
                </c:pt>
                <c:pt idx="1">
                  <c:v>34</c:v>
                </c:pt>
                <c:pt idx="2">
                  <c:v>24</c:v>
                </c:pt>
                <c:pt idx="3">
                  <c:v>23</c:v>
                </c:pt>
                <c:pt idx="4">
                  <c:v>7</c:v>
                </c:pt>
              </c:numCache>
            </c:numRef>
          </c:val>
          <c:extLst>
            <c:ext xmlns:c16="http://schemas.microsoft.com/office/drawing/2014/chart" uri="{C3380CC4-5D6E-409C-BE32-E72D297353CC}">
              <c16:uniqueId val="{0000000A-4D5F-4314-AA15-823EED7C9F6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Q4) How do you think the communication is between your hospital and GP practice?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EB-4234-BF64-F30AF4C3FA5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EB-4234-BF64-F30AF4C3FA5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EB-4234-BF64-F30AF4C3FA58}"/>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EB-4234-BF64-F30AF4C3FA58}"/>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EB-4234-BF64-F30AF4C3FA5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16</c:v>
                </c:pt>
                <c:pt idx="1">
                  <c:v>49</c:v>
                </c:pt>
                <c:pt idx="2">
                  <c:v>19</c:v>
                </c:pt>
                <c:pt idx="3">
                  <c:v>9</c:v>
                </c:pt>
                <c:pt idx="4">
                  <c:v>6</c:v>
                </c:pt>
              </c:numCache>
            </c:numRef>
          </c:val>
          <c:extLst>
            <c:ext xmlns:c16="http://schemas.microsoft.com/office/drawing/2014/chart" uri="{C3380CC4-5D6E-409C-BE32-E72D297353CC}">
              <c16:uniqueId val="{0000000A-C1EB-4234-BF64-F30AF4C3FA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Q5) How do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99-4143-8F58-A660218D1DBD}"/>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99-4143-8F58-A660218D1D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99-4143-8F58-A660218D1DBD}"/>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99-4143-8F58-A660218D1DBD}"/>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99-4143-8F58-A660218D1DBD}"/>
              </c:ext>
            </c:extLst>
          </c:dPt>
          <c:dLbls>
            <c:dLbl>
              <c:idx val="4"/>
              <c:layout>
                <c:manualLayout>
                  <c:x val="0.20394376933049696"/>
                  <c:y val="-9.9663311858334422E-2"/>
                </c:manualLayout>
              </c:layout>
              <c:tx>
                <c:rich>
                  <a:bodyPr/>
                  <a:lstStyle/>
                  <a:p>
                    <a:fld id="{917604FA-4B9D-46BF-B042-4057525FB4E3}" type="PERCENTAGE">
                      <a:rPr lang="en-US">
                        <a:solidFill>
                          <a:srgbClr val="004C6B"/>
                        </a:solidFill>
                      </a:rPr>
                      <a:pPr/>
                      <a:t>[PERCENTAGE]</a:t>
                    </a:fld>
                    <a:endParaRPr lang="en-GB"/>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199-4143-8F58-A660218D1D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32</c:v>
                </c:pt>
                <c:pt idx="1">
                  <c:v>55</c:v>
                </c:pt>
                <c:pt idx="2">
                  <c:v>10</c:v>
                </c:pt>
                <c:pt idx="3">
                  <c:v>2</c:v>
                </c:pt>
                <c:pt idx="4">
                  <c:v>2</c:v>
                </c:pt>
              </c:numCache>
            </c:numRef>
          </c:val>
          <c:extLst>
            <c:ext xmlns:c16="http://schemas.microsoft.com/office/drawing/2014/chart" uri="{C3380CC4-5D6E-409C-BE32-E72D297353CC}">
              <c16:uniqueId val="{0000000A-C199-4143-8F58-A660218D1DB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Q6) How would you rate the quality of treatment and care received?</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76-4727-9536-622EF484A339}"/>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76-4727-9536-622EF484A33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876-4727-9536-622EF484A339}"/>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876-4727-9536-622EF484A339}"/>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876-4727-9536-622EF484A339}"/>
              </c:ext>
            </c:extLst>
          </c:dPt>
          <c:dLbls>
            <c:dLbl>
              <c:idx val="4"/>
              <c:layout>
                <c:manualLayout>
                  <c:x val="0.21300793685629674"/>
                  <c:y val="-7.6664086044872709E-2"/>
                </c:manualLayout>
              </c:layout>
              <c:tx>
                <c:rich>
                  <a:bodyPr/>
                  <a:lstStyle/>
                  <a:p>
                    <a:fld id="{9C4452FA-D8C6-40CF-8EB8-BC8C4E96A217}" type="PERCENTAGE">
                      <a:rPr lang="en-US">
                        <a:solidFill>
                          <a:srgbClr val="004C6B"/>
                        </a:solidFill>
                      </a:rPr>
                      <a:pPr/>
                      <a:t>[PERCENTAGE]</a:t>
                    </a:fld>
                    <a:endParaRPr lang="en-GB"/>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876-4727-9536-622EF484A3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34</c:v>
                </c:pt>
                <c:pt idx="1">
                  <c:v>51</c:v>
                </c:pt>
                <c:pt idx="2">
                  <c:v>9</c:v>
                </c:pt>
                <c:pt idx="3">
                  <c:v>5</c:v>
                </c:pt>
                <c:pt idx="4">
                  <c:v>1</c:v>
                </c:pt>
              </c:numCache>
            </c:numRef>
          </c:val>
          <c:extLst>
            <c:ext xmlns:c16="http://schemas.microsoft.com/office/drawing/2014/chart" uri="{C3380CC4-5D6E-409C-BE32-E72D297353CC}">
              <c16:uniqueId val="{0000000A-E876-4727-9536-622EF484A33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Hospital</a:t>
            </a:r>
            <a:r>
              <a:rPr lang="en-US" b="1" baseline="0" dirty="0"/>
              <a:t> by number of reviews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Reviews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Ealing Hospital</c:v>
                </c:pt>
                <c:pt idx="1">
                  <c:v>Central Middlesex Hospital</c:v>
                </c:pt>
                <c:pt idx="2">
                  <c:v>Northwick Park Hospital</c:v>
                </c:pt>
                <c:pt idx="3">
                  <c:v>Chelsea and Westminster Hospital</c:v>
                </c:pt>
                <c:pt idx="4">
                  <c:v>West Middlesex University Hospital</c:v>
                </c:pt>
                <c:pt idx="5">
                  <c:v>Charing Cross Hospital</c:v>
                </c:pt>
                <c:pt idx="6">
                  <c:v>Hammersmith Hospital</c:v>
                </c:pt>
                <c:pt idx="7">
                  <c:v>Queen Charlottes and Chelsea and Hospital</c:v>
                </c:pt>
                <c:pt idx="8">
                  <c:v>Hillingdon Hospital</c:v>
                </c:pt>
                <c:pt idx="9">
                  <c:v>Moorfields Eye Hospital</c:v>
                </c:pt>
                <c:pt idx="10">
                  <c:v>Clayponds Hospital</c:v>
                </c:pt>
              </c:strCache>
            </c:strRef>
          </c:cat>
          <c:val>
            <c:numRef>
              <c:f>Sheet1!$B$2:$B$12</c:f>
              <c:numCache>
                <c:formatCode>General</c:formatCode>
                <c:ptCount val="11"/>
                <c:pt idx="0">
                  <c:v>235</c:v>
                </c:pt>
                <c:pt idx="1">
                  <c:v>6</c:v>
                </c:pt>
                <c:pt idx="2">
                  <c:v>13</c:v>
                </c:pt>
                <c:pt idx="3">
                  <c:v>10</c:v>
                </c:pt>
                <c:pt idx="4">
                  <c:v>25</c:v>
                </c:pt>
                <c:pt idx="5">
                  <c:v>12</c:v>
                </c:pt>
                <c:pt idx="6">
                  <c:v>7</c:v>
                </c:pt>
                <c:pt idx="7">
                  <c:v>6</c:v>
                </c:pt>
                <c:pt idx="8">
                  <c:v>13</c:v>
                </c:pt>
                <c:pt idx="9">
                  <c:v>6</c:v>
                </c:pt>
                <c:pt idx="10">
                  <c:v>2</c:v>
                </c:pt>
              </c:numCache>
            </c:numRef>
          </c:val>
          <c:extLst>
            <c:ext xmlns:c16="http://schemas.microsoft.com/office/drawing/2014/chart" uri="{C3380CC4-5D6E-409C-BE32-E72D297353CC}">
              <c16:uniqueId val="{00000000-E4DF-4B11-97E8-5FB99F958C54}"/>
            </c:ext>
          </c:extLst>
        </c:ser>
        <c:dLbls>
          <c:dLblPos val="outEnd"/>
          <c:showLegendKey val="0"/>
          <c:showVal val="1"/>
          <c:showCatName val="0"/>
          <c:showSerName val="0"/>
          <c:showPercent val="0"/>
          <c:showBubbleSize val="0"/>
        </c:dLbls>
        <c:gapWidth val="219"/>
        <c:overlap val="-27"/>
        <c:axId val="1693563903"/>
        <c:axId val="1693579743"/>
      </c:barChart>
      <c:catAx>
        <c:axId val="169356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3579743"/>
        <c:crosses val="autoZero"/>
        <c:auto val="1"/>
        <c:lblAlgn val="ctr"/>
        <c:lblOffset val="100"/>
        <c:noMultiLvlLbl val="0"/>
      </c:catAx>
      <c:valAx>
        <c:axId val="1693579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3563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an appointment?</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B5-4BD6-99CA-E32F21D0E7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B5-4BD6-99CA-E32F21D0E7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B5-4BD6-99CA-E32F21D0E750}"/>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FB5-4BD6-99CA-E32F21D0E7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28</c:v>
                </c:pt>
                <c:pt idx="1">
                  <c:v>41</c:v>
                </c:pt>
                <c:pt idx="2">
                  <c:v>25</c:v>
                </c:pt>
                <c:pt idx="3">
                  <c:v>6</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through on the telephone?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2D-4F84-8360-D46E52A25C6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2D-4F84-8360-D46E52A25C6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22D-4F84-8360-D46E52A25C68}"/>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22D-4F84-8360-D46E52A25C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23</c:v>
                </c:pt>
                <c:pt idx="1">
                  <c:v>48</c:v>
                </c:pt>
                <c:pt idx="2">
                  <c:v>24</c:v>
                </c:pt>
                <c:pt idx="3">
                  <c:v>5</c:v>
                </c:pt>
              </c:numCache>
            </c:numRef>
          </c:val>
          <c:extLst>
            <c:ext xmlns:c16="http://schemas.microsoft.com/office/drawing/2014/chart" uri="{C3380CC4-5D6E-409C-BE32-E72D297353CC}">
              <c16:uniqueId val="{00000008-B22D-4F84-8360-D46E52A25C6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online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2F-45B9-B9E0-EA513EA187D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2F-45B9-B9E0-EA513EA187D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2F-45B9-B9E0-EA513EA187D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2F-45B9-B9E0-EA513EA187D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12F-45B9-B9E0-EA513EA187D0}"/>
              </c:ext>
            </c:extLst>
          </c:dPt>
          <c:dLbls>
            <c:dLbl>
              <c:idx val="0"/>
              <c:layout>
                <c:manualLayout>
                  <c:x val="4.532083762899851E-3"/>
                  <c:y val="-1.53328172089745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2F-45B9-B9E0-EA513EA187D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22</c:v>
                </c:pt>
                <c:pt idx="1">
                  <c:v>41</c:v>
                </c:pt>
                <c:pt idx="2">
                  <c:v>20</c:v>
                </c:pt>
                <c:pt idx="3">
                  <c:v>14</c:v>
                </c:pt>
                <c:pt idx="4">
                  <c:v>3</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telephone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37-475D-8AAE-E3FCE280FBA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37-475D-8AAE-E3FCE280FBA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E37-475D-8AAE-E3FCE280FBAC}"/>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E37-475D-8AAE-E3FCE280FBAC}"/>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E37-475D-8AAE-E3FCE280FBA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22</c:v>
                </c:pt>
                <c:pt idx="1">
                  <c:v>52</c:v>
                </c:pt>
                <c:pt idx="2">
                  <c:v>17</c:v>
                </c:pt>
                <c:pt idx="3">
                  <c:v>8</c:v>
                </c:pt>
                <c:pt idx="4">
                  <c:v>1</c:v>
                </c:pt>
              </c:numCache>
            </c:numRef>
          </c:val>
          <c:extLst>
            <c:ext xmlns:c16="http://schemas.microsoft.com/office/drawing/2014/chart" uri="{C3380CC4-5D6E-409C-BE32-E72D297353CC}">
              <c16:uniqueId val="{0000000A-3E37-475D-8AAE-E3FCE280FBA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did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420-42F9-9C2A-E9B316B61FDB}"/>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420-42F9-9C2A-E9B316B61FDB}"/>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420-42F9-9C2A-E9B316B61FDB}"/>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420-42F9-9C2A-E9B316B61FDB}"/>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420-42F9-9C2A-E9B316B61FDB}"/>
              </c:ext>
            </c:extLst>
          </c:dPt>
          <c:dLbls>
            <c:dLbl>
              <c:idx val="4"/>
              <c:layout>
                <c:manualLayout>
                  <c:x val="0.19487960180469716"/>
                  <c:y val="-0.1188293333695526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420-42F9-9C2A-E9B316B61F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33</c:v>
                </c:pt>
                <c:pt idx="1">
                  <c:v>49</c:v>
                </c:pt>
                <c:pt idx="2">
                  <c:v>13</c:v>
                </c:pt>
                <c:pt idx="3">
                  <c:v>3</c:v>
                </c:pt>
                <c:pt idx="4">
                  <c:v>2</c:v>
                </c:pt>
              </c:numCache>
            </c:numRef>
          </c:val>
          <c:extLst>
            <c:ext xmlns:c16="http://schemas.microsoft.com/office/drawing/2014/chart" uri="{C3380CC4-5D6E-409C-BE32-E72D297353CC}">
              <c16:uniqueId val="{0000000A-4420-42F9-9C2A-E9B316B61FD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would you rate the quality of treatment and care received? </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6BA-405A-A1D5-BBC38EC8DE0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6BA-405A-A1D5-BBC38EC8DE0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6BA-405A-A1D5-BBC38EC8DE0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6BA-405A-A1D5-BBC38EC8DE0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6BA-405A-A1D5-BBC38EC8DE00}"/>
              </c:ext>
            </c:extLst>
          </c:dPt>
          <c:dLbls>
            <c:dLbl>
              <c:idx val="4"/>
              <c:layout>
                <c:manualLayout>
                  <c:x val="0.24473252319659644"/>
                  <c:y val="-9.966331185833442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BA-405A-A1D5-BBC38EC8DE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34</c:v>
                </c:pt>
                <c:pt idx="1">
                  <c:v>49</c:v>
                </c:pt>
                <c:pt idx="2">
                  <c:v>11</c:v>
                </c:pt>
                <c:pt idx="3">
                  <c:v>4</c:v>
                </c:pt>
                <c:pt idx="4">
                  <c:v>1</c:v>
                </c:pt>
              </c:numCache>
            </c:numRef>
          </c:val>
          <c:extLst>
            <c:ext xmlns:c16="http://schemas.microsoft.com/office/drawing/2014/chart" uri="{C3380CC4-5D6E-409C-BE32-E72D297353CC}">
              <c16:uniqueId val="{0000000A-E6BA-405A-A1D5-BBC38EC8DE0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r>
              <a:rPr lang="en-GB" sz="1600" b="1">
                <a:solidFill>
                  <a:srgbClr val="004C6B"/>
                </a:solidFill>
              </a:rPr>
              <a:t>Total Reviews per</a:t>
            </a:r>
            <a:r>
              <a:rPr lang="en-GB" sz="1600" b="1" baseline="0">
                <a:solidFill>
                  <a:srgbClr val="004C6B"/>
                </a:solidFill>
              </a:rPr>
              <a:t> PCN (number, %)</a:t>
            </a:r>
            <a:endParaRPr lang="en-GB" sz="1600" b="1">
              <a:solidFill>
                <a:srgbClr val="004C6B"/>
              </a:solidFill>
            </a:endParaRPr>
          </a:p>
        </c:rich>
      </c:tx>
      <c:layout>
        <c:manualLayout>
          <c:xMode val="edge"/>
          <c:yMode val="edge"/>
          <c:x val="0.24550250589440675"/>
          <c:y val="2.686308523156347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endParaRPr lang="en-GB"/>
        </a:p>
      </c:txPr>
    </c:title>
    <c:autoTitleDeleted val="0"/>
    <c:plotArea>
      <c:layout>
        <c:manualLayout>
          <c:layoutTarget val="inner"/>
          <c:xMode val="edge"/>
          <c:yMode val="edge"/>
          <c:x val="0.27070680418225129"/>
          <c:y val="0.11060091549431621"/>
          <c:w val="0.45648770506980696"/>
          <c:h val="0.52840057841751076"/>
        </c:manualLayout>
      </c:layout>
      <c:pieChart>
        <c:varyColors val="1"/>
        <c:ser>
          <c:idx val="0"/>
          <c:order val="0"/>
          <c:tx>
            <c:strRef>
              <c:f>Sheet1!$B$1</c:f>
              <c:strCache>
                <c:ptCount val="1"/>
                <c:pt idx="0">
                  <c:v>Total Reviews</c:v>
                </c:pt>
              </c:strCache>
            </c:strRef>
          </c:tx>
          <c:spPr>
            <a:ln>
              <a:solidFill>
                <a:srgbClr val="004C6B"/>
              </a:solidFill>
            </a:ln>
          </c:spPr>
          <c:dPt>
            <c:idx val="0"/>
            <c:bubble3D val="0"/>
            <c:spPr>
              <a:solidFill>
                <a:schemeClr val="accent1"/>
              </a:solidFill>
              <a:ln w="19050">
                <a:solidFill>
                  <a:srgbClr val="004C6B"/>
                </a:solidFill>
              </a:ln>
              <a:effectLst/>
            </c:spPr>
            <c:extLst>
              <c:ext xmlns:c16="http://schemas.microsoft.com/office/drawing/2014/chart" uri="{C3380CC4-5D6E-409C-BE32-E72D297353CC}">
                <c16:uniqueId val="{00000001-97DD-4A37-AFB9-96DAC904D2FF}"/>
              </c:ext>
            </c:extLst>
          </c:dPt>
          <c:dPt>
            <c:idx val="1"/>
            <c:bubble3D val="0"/>
            <c:spPr>
              <a:solidFill>
                <a:schemeClr val="accent2"/>
              </a:solidFill>
              <a:ln w="19050">
                <a:solidFill>
                  <a:srgbClr val="004C6B"/>
                </a:solidFill>
              </a:ln>
              <a:effectLst/>
            </c:spPr>
            <c:extLst>
              <c:ext xmlns:c16="http://schemas.microsoft.com/office/drawing/2014/chart" uri="{C3380CC4-5D6E-409C-BE32-E72D297353CC}">
                <c16:uniqueId val="{00000003-97DD-4A37-AFB9-96DAC904D2FF}"/>
              </c:ext>
            </c:extLst>
          </c:dPt>
          <c:dPt>
            <c:idx val="2"/>
            <c:bubble3D val="0"/>
            <c:spPr>
              <a:solidFill>
                <a:schemeClr val="accent3"/>
              </a:solidFill>
              <a:ln w="19050">
                <a:solidFill>
                  <a:srgbClr val="004C6B"/>
                </a:solidFill>
              </a:ln>
              <a:effectLst/>
            </c:spPr>
            <c:extLst>
              <c:ext xmlns:c16="http://schemas.microsoft.com/office/drawing/2014/chart" uri="{C3380CC4-5D6E-409C-BE32-E72D297353CC}">
                <c16:uniqueId val="{00000005-97DD-4A37-AFB9-96DAC904D2FF}"/>
              </c:ext>
            </c:extLst>
          </c:dPt>
          <c:dPt>
            <c:idx val="3"/>
            <c:bubble3D val="0"/>
            <c:spPr>
              <a:solidFill>
                <a:schemeClr val="accent4"/>
              </a:solidFill>
              <a:ln w="19050">
                <a:solidFill>
                  <a:srgbClr val="004C6B"/>
                </a:solidFill>
              </a:ln>
              <a:effectLst/>
            </c:spPr>
            <c:extLst>
              <c:ext xmlns:c16="http://schemas.microsoft.com/office/drawing/2014/chart" uri="{C3380CC4-5D6E-409C-BE32-E72D297353CC}">
                <c16:uniqueId val="{00000007-97DD-4A37-AFB9-96DAC904D2FF}"/>
              </c:ext>
            </c:extLst>
          </c:dPt>
          <c:dPt>
            <c:idx val="4"/>
            <c:bubble3D val="0"/>
            <c:spPr>
              <a:solidFill>
                <a:schemeClr val="accent5"/>
              </a:solidFill>
              <a:ln w="19050">
                <a:solidFill>
                  <a:srgbClr val="004C6B"/>
                </a:solidFill>
              </a:ln>
              <a:effectLst/>
            </c:spPr>
            <c:extLst>
              <c:ext xmlns:c16="http://schemas.microsoft.com/office/drawing/2014/chart" uri="{C3380CC4-5D6E-409C-BE32-E72D297353CC}">
                <c16:uniqueId val="{00000009-97DD-4A37-AFB9-96DAC904D2FF}"/>
              </c:ext>
            </c:extLst>
          </c:dPt>
          <c:dPt>
            <c:idx val="5"/>
            <c:bubble3D val="0"/>
            <c:spPr>
              <a:solidFill>
                <a:schemeClr val="accent6"/>
              </a:solidFill>
              <a:ln w="19050">
                <a:solidFill>
                  <a:srgbClr val="004C6B"/>
                </a:solidFill>
              </a:ln>
              <a:effectLst/>
            </c:spPr>
            <c:extLst>
              <c:ext xmlns:c16="http://schemas.microsoft.com/office/drawing/2014/chart" uri="{C3380CC4-5D6E-409C-BE32-E72D297353CC}">
                <c16:uniqueId val="{0000000B-97DD-4A37-AFB9-96DAC904D2FF}"/>
              </c:ext>
            </c:extLst>
          </c:dPt>
          <c:dPt>
            <c:idx val="6"/>
            <c:bubble3D val="0"/>
            <c:spPr>
              <a:solidFill>
                <a:schemeClr val="accent1">
                  <a:lumMod val="60000"/>
                </a:schemeClr>
              </a:solidFill>
              <a:ln w="19050">
                <a:solidFill>
                  <a:srgbClr val="004C6B"/>
                </a:solidFill>
              </a:ln>
              <a:effectLst/>
            </c:spPr>
            <c:extLst>
              <c:ext xmlns:c16="http://schemas.microsoft.com/office/drawing/2014/chart" uri="{C3380CC4-5D6E-409C-BE32-E72D297353CC}">
                <c16:uniqueId val="{0000000D-97DD-4A37-AFB9-96DAC904D2FF}"/>
              </c:ext>
            </c:extLst>
          </c:dPt>
          <c:dPt>
            <c:idx val="7"/>
            <c:bubble3D val="0"/>
            <c:spPr>
              <a:solidFill>
                <a:schemeClr val="accent2">
                  <a:lumMod val="60000"/>
                </a:schemeClr>
              </a:solidFill>
              <a:ln w="19050">
                <a:solidFill>
                  <a:srgbClr val="004C6B"/>
                </a:solidFill>
              </a:ln>
              <a:effectLst/>
            </c:spPr>
            <c:extLst>
              <c:ext xmlns:c16="http://schemas.microsoft.com/office/drawing/2014/chart" uri="{C3380CC4-5D6E-409C-BE32-E72D297353CC}">
                <c16:uniqueId val="{0000000F-97DD-4A37-AFB9-96DAC904D2FF}"/>
              </c:ext>
            </c:extLst>
          </c:dPt>
          <c:dLbls>
            <c:dLbl>
              <c:idx val="0"/>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DD-4A37-AFB9-96DAC904D2FF}"/>
                </c:ext>
              </c:extLst>
            </c:dLbl>
            <c:dLbl>
              <c:idx val="1"/>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7DD-4A37-AFB9-96DAC904D2FF}"/>
                </c:ext>
              </c:extLst>
            </c:dLbl>
            <c:dLbl>
              <c:idx val="2"/>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DD-4A37-AFB9-96DAC904D2FF}"/>
                </c:ext>
              </c:extLst>
            </c:dLbl>
            <c:dLbl>
              <c:idx val="3"/>
              <c:layout>
                <c:manualLayout>
                  <c:x val="0.13180267432576265"/>
                  <c:y val="7.2445758457998735E-2"/>
                </c:manualLayout>
              </c:layout>
              <c:tx>
                <c:rich>
                  <a:bodyPr/>
                  <a:lstStyle/>
                  <a:p>
                    <a:fld id="{E3FE823B-7EB2-4F4D-821E-A6E341CD42E6}" type="VALUE">
                      <a:rPr lang="en-US">
                        <a:solidFill>
                          <a:srgbClr val="000000"/>
                        </a:solidFill>
                      </a:rPr>
                      <a:pPr/>
                      <a:t>[VALUE]</a:t>
                    </a:fld>
                    <a:r>
                      <a:rPr lang="en-US" baseline="0">
                        <a:solidFill>
                          <a:srgbClr val="000000"/>
                        </a:solidFill>
                      </a:rPr>
                      <a:t>, </a:t>
                    </a:r>
                    <a:fld id="{BA527130-F6FF-4580-B7CD-E6B818074C21}" type="PERCENTAGE">
                      <a:rPr lang="en-US" baseline="0">
                        <a:solidFill>
                          <a:srgbClr val="000000"/>
                        </a:solidFill>
                      </a:rPr>
                      <a:pPr/>
                      <a:t>[PERCENTAGE]</a:t>
                    </a:fld>
                    <a:endParaRPr lang="en-US" baseline="0">
                      <a:solidFill>
                        <a:srgbClr val="000000"/>
                      </a:solidFill>
                    </a:endParaRP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7DD-4A37-AFB9-96DAC904D2FF}"/>
                </c:ext>
              </c:extLst>
            </c:dLbl>
            <c:dLbl>
              <c:idx val="4"/>
              <c:layout>
                <c:manualLayout>
                  <c:x val="6.4317332718897863E-2"/>
                  <c:y val="9.4676468971892538E-2"/>
                </c:manualLayout>
              </c:layout>
              <c:tx>
                <c:rich>
                  <a:bodyPr/>
                  <a:lstStyle/>
                  <a:p>
                    <a:fld id="{52FDA7FF-9720-454A-9A54-B251C6E378DD}" type="VALUE">
                      <a:rPr lang="en-US">
                        <a:solidFill>
                          <a:srgbClr val="000000"/>
                        </a:solidFill>
                      </a:rPr>
                      <a:pPr/>
                      <a:t>[VALUE]</a:t>
                    </a:fld>
                    <a:r>
                      <a:rPr lang="en-US" baseline="0">
                        <a:solidFill>
                          <a:srgbClr val="000000"/>
                        </a:solidFill>
                      </a:rPr>
                      <a:t>,</a:t>
                    </a:r>
                    <a:r>
                      <a:rPr lang="en-US" baseline="0"/>
                      <a:t> </a:t>
                    </a:r>
                    <a:fld id="{F78371D3-0BA1-4C78-87A2-201BDBC57117}" type="PERCENTAGE">
                      <a:rPr lang="en-US" baseline="0">
                        <a:solidFill>
                          <a:srgbClr val="000000"/>
                        </a:solidFill>
                      </a:rPr>
                      <a:pPr/>
                      <a:t>[PERCENTAGE]</a:t>
                    </a:fld>
                    <a:endParaRPr lang="en-US" baseline="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DD-4A37-AFB9-96DAC904D2FF}"/>
                </c:ext>
              </c:extLst>
            </c:dLbl>
            <c:dLbl>
              <c:idx val="5"/>
              <c:layout>
                <c:manualLayout>
                  <c:x val="9.9942521818563335E-2"/>
                  <c:y val="-1.845438353453393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en-US">
                        <a:solidFill>
                          <a:schemeClr val="tx1">
                            <a:lumMod val="50000"/>
                          </a:schemeClr>
                        </a:solidFill>
                      </a:rPr>
                      <a:t>42, 11%</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2296858990976312"/>
                      <c:h val="7.2587968258481753E-2"/>
                    </c:manualLayout>
                  </c15:layout>
                  <c15:showDataLabelsRange val="0"/>
                </c:ext>
                <c:ext xmlns:c16="http://schemas.microsoft.com/office/drawing/2014/chart" uri="{C3380CC4-5D6E-409C-BE32-E72D297353CC}">
                  <c16:uniqueId val="{0000000B-97DD-4A37-AFB9-96DAC904D2FF}"/>
                </c:ext>
              </c:extLst>
            </c:dLbl>
            <c:dLbl>
              <c:idx val="6"/>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7DD-4A37-AFB9-96DAC904D2FF}"/>
                </c:ext>
              </c:extLst>
            </c:dLbl>
            <c:dLbl>
              <c:idx val="7"/>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97DD-4A37-AFB9-96DAC904D2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•Acton</c:v>
                </c:pt>
                <c:pt idx="1">
                  <c:v>•The Ealing Network</c:v>
                </c:pt>
                <c:pt idx="2">
                  <c:v>•Northolt</c:v>
                </c:pt>
                <c:pt idx="3">
                  <c:v>•Northolt, Greenford, Perivale (NGP)</c:v>
                </c:pt>
                <c:pt idx="4">
                  <c:v>•Greenwell</c:v>
                </c:pt>
                <c:pt idx="5">
                  <c:v>•North Southall</c:v>
                </c:pt>
                <c:pt idx="6">
                  <c:v>•South Southall</c:v>
                </c:pt>
                <c:pt idx="7">
                  <c:v>•South Central Ealing</c:v>
                </c:pt>
              </c:strCache>
            </c:strRef>
          </c:cat>
          <c:val>
            <c:numRef>
              <c:f>Sheet1!$B$2:$B$9</c:f>
              <c:numCache>
                <c:formatCode>General</c:formatCode>
                <c:ptCount val="8"/>
                <c:pt idx="0">
                  <c:v>40</c:v>
                </c:pt>
                <c:pt idx="1">
                  <c:v>83</c:v>
                </c:pt>
                <c:pt idx="2">
                  <c:v>48</c:v>
                </c:pt>
                <c:pt idx="3">
                  <c:v>71</c:v>
                </c:pt>
                <c:pt idx="4">
                  <c:v>53</c:v>
                </c:pt>
                <c:pt idx="5">
                  <c:v>65</c:v>
                </c:pt>
                <c:pt idx="6">
                  <c:v>38</c:v>
                </c:pt>
                <c:pt idx="7">
                  <c:v>61</c:v>
                </c:pt>
              </c:numCache>
            </c:numRef>
          </c:val>
          <c:extLst>
            <c:ext xmlns:c16="http://schemas.microsoft.com/office/drawing/2014/chart" uri="{C3380CC4-5D6E-409C-BE32-E72D297353CC}">
              <c16:uniqueId val="{00000010-97DD-4A37-AFB9-96DAC904D2F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7169758915676037E-3"/>
          <c:y val="0.82096777765790918"/>
          <c:w val="0.98769742626252222"/>
          <c:h val="0.179032222342090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Q1) How did you find getting a referral/appointment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67-4ADE-BE64-16ACA078B0BE}"/>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67-4ADE-BE64-16ACA078B0BE}"/>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67-4ADE-BE64-16ACA078B0BE}"/>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667-4ADE-BE64-16ACA078B0BE}"/>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667-4ADE-BE64-16ACA078B0B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General</c:formatCode>
                <c:ptCount val="5"/>
                <c:pt idx="0">
                  <c:v>23</c:v>
                </c:pt>
                <c:pt idx="1">
                  <c:v>52</c:v>
                </c:pt>
                <c:pt idx="2">
                  <c:v>12</c:v>
                </c:pt>
                <c:pt idx="3">
                  <c:v>10</c:v>
                </c:pt>
                <c:pt idx="4">
                  <c:v>3</c:v>
                </c:pt>
              </c:numCache>
            </c:numRef>
          </c:val>
          <c:extLst>
            <c:ext xmlns:c16="http://schemas.microsoft.com/office/drawing/2014/chart" uri="{C3380CC4-5D6E-409C-BE32-E72D297353CC}">
              <c16:uniqueId val="{0000000A-C667-4ADE-BE64-16ACA078B0B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0_E0CF4CF.xml><?xml version="1.0" encoding="utf-8"?>
<p188:cmLst xmlns:a="http://schemas.openxmlformats.org/drawingml/2006/main" xmlns:r="http://schemas.openxmlformats.org/officeDocument/2006/relationships" xmlns:p188="http://schemas.microsoft.com/office/powerpoint/2018/8/main">
  <p188:cm id="{425BC8D2-A905-4467-9082-1A6CA8C7DD5D}" authorId="{AEAC1891-C9C6-567F-F69D-8023F7A25AFF}" created="2024-11-11T13:37:57.384">
    <ac:deMkLst xmlns:ac="http://schemas.microsoft.com/office/drawing/2013/main/command">
      <pc:docMk xmlns:pc="http://schemas.microsoft.com/office/powerpoint/2013/main/command"/>
      <pc:sldMk xmlns:pc="http://schemas.microsoft.com/office/powerpoint/2013/main/command" cId="235730127" sldId="336"/>
      <ac:spMk id="15" creationId="{3977B281-5068-AD40-20B2-7D4B9973D7DF}"/>
    </ac:deMkLst>
    <p188:replyLst>
      <p188:reply id="{49BC380D-8EA5-4964-8212-5AD237D03DDE}" authorId="{914E7628-E0DC-2C0C-4E3F-9E0C3469CA4C}" created="2024-11-11T15:28:21.539">
        <p188:txBody>
          <a:bodyPr/>
          <a:lstStyle/>
          <a:p>
            <a:r>
              <a:rPr lang="en-GB"/>
              <a:t>[@Carleen Duffy]  Hi Carleen, I am happy to add this if you would prefer but just so you are aware, I apply the positive issues for this page based on what is said on slice 23 so if I added this comment, it could interfere with the consistency on how I identify what is working well. But as long as you don’t mind this. I will add this instead. Shall I use this comment instead? ☺️ </a:t>
            </a:r>
          </a:p>
        </p188:txBody>
      </p188:reply>
    </p188:replyLst>
    <p188:txBody>
      <a:bodyPr/>
      <a:lstStyle/>
      <a:p>
        <a:r>
          <a:rPr lang="en-US"/>
          <a:t>If you need another positive aspect of what has worked well. Theme: Communication - Public consultation and engagement. "With the support of our local GP practices Healthwatch Ealing has carried out 50 visits to local primary care services, reaching a broad audience and collecting diverse patient experiences. The programme has been successful in collecting 1,207 reviews, raising awareness of issues and improving care. Healthwatch Ealing's independence helps build trust and encourages honest feedback for the GP practices to utilise."  Can include the picture of the GP practice with the sign on the front door informing them HW Ealing will be visiting. </a:t>
        </a:r>
      </a:p>
    </p188:txBody>
  </p188:cm>
  <p188:cm id="{D1D42B54-1FD3-44CC-99FF-75B0B94B9CE2}" authorId="{AEAC1891-C9C6-567F-F69D-8023F7A25AFF}" created="2024-11-11T13:39:40.655">
    <ac:deMkLst xmlns:ac="http://schemas.microsoft.com/office/drawing/2013/main/command">
      <pc:docMk xmlns:pc="http://schemas.microsoft.com/office/powerpoint/2013/main/command"/>
      <pc:sldMk xmlns:pc="http://schemas.microsoft.com/office/powerpoint/2013/main/command" cId="235730127" sldId="336"/>
      <ac:spMk id="15" creationId="{3977B281-5068-AD40-20B2-7D4B9973D7DF}"/>
    </ac:deMkLst>
    <p188:replyLst>
      <p188:reply id="{4B466469-0301-40D8-80A0-9C5B371D7E09}" authorId="{914E7628-E0DC-2C0C-4E3F-9E0C3469CA4C}" created="2024-11-11T15:25:00.113">
        <p188:txBody>
          <a:bodyPr/>
          <a:lstStyle/>
          <a:p>
            <a:r>
              <a:rPr lang="en-GB"/>
              <a:t>@Carleen Duffy The Appointment Availability sub-theme was the 3rd top positive issue with a 39% positive sentiment. Thank you for the suggestion in the comment above!</a:t>
            </a:r>
          </a:p>
        </p188:txBody>
      </p188:reply>
    </p188:replyLst>
    <p188:txBody>
      <a:bodyPr/>
      <a:lstStyle/>
      <a:p>
        <a:r>
          <a:rPr lang="en-US"/>
          <a:t>[@Stuart McMichael] Can you please confirm the 39%? It just seems quite low for us to say this is working well despite the 7% increase in positive feedback. I've included an option for "what is working well" in the comment above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5718" tIns="47859" rIns="95718" bIns="47859" rtlCol="0"/>
          <a:lstStyle>
            <a:lvl1pPr algn="l">
              <a:defRPr sz="1300"/>
            </a:lvl1pPr>
          </a:lstStyle>
          <a:p>
            <a:endParaRPr lang="en-GB"/>
          </a:p>
        </p:txBody>
      </p:sp>
      <p:sp>
        <p:nvSpPr>
          <p:cNvPr id="3" name="Date Placeholder 2"/>
          <p:cNvSpPr>
            <a:spLocks noGrp="1"/>
          </p:cNvSpPr>
          <p:nvPr>
            <p:ph type="dt" sz="quarter" idx="1"/>
          </p:nvPr>
        </p:nvSpPr>
        <p:spPr>
          <a:xfrm>
            <a:off x="3857637" y="0"/>
            <a:ext cx="2951163" cy="497126"/>
          </a:xfrm>
          <a:prstGeom prst="rect">
            <a:avLst/>
          </a:prstGeom>
        </p:spPr>
        <p:txBody>
          <a:bodyPr vert="horz" lIns="95718" tIns="47859" rIns="95718" bIns="47859" rtlCol="0"/>
          <a:lstStyle>
            <a:lvl1pPr algn="r">
              <a:defRPr sz="1300"/>
            </a:lvl1pPr>
          </a:lstStyle>
          <a:p>
            <a:fld id="{DA8A33F5-A342-45B8-99A3-4A4A2AE80816}" type="datetimeFigureOut">
              <a:rPr lang="en-US" smtClean="0"/>
              <a:pPr/>
              <a:t>3/17/2025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5718" tIns="47859" rIns="95718" bIns="47859" rtlCol="0" anchor="b"/>
          <a:lstStyle>
            <a:lvl1pPr algn="l">
              <a:defRPr sz="1300"/>
            </a:lvl1pPr>
          </a:lstStyle>
          <a:p>
            <a:endParaRPr lang="en-GB"/>
          </a:p>
        </p:txBody>
      </p:sp>
      <p:sp>
        <p:nvSpPr>
          <p:cNvPr id="5" name="Slide Number Placeholder 4"/>
          <p:cNvSpPr>
            <a:spLocks noGrp="1"/>
          </p:cNvSpPr>
          <p:nvPr>
            <p:ph type="sldNum" sz="quarter" idx="3"/>
          </p:nvPr>
        </p:nvSpPr>
        <p:spPr>
          <a:xfrm>
            <a:off x="3857637" y="9443662"/>
            <a:ext cx="2951163" cy="497126"/>
          </a:xfrm>
          <a:prstGeom prst="rect">
            <a:avLst/>
          </a:prstGeom>
        </p:spPr>
        <p:txBody>
          <a:bodyPr vert="horz" lIns="95718" tIns="47859" rIns="95718" bIns="47859" rtlCol="0" anchor="b"/>
          <a:lstStyle>
            <a:lvl1pPr algn="r">
              <a:defRPr sz="1300"/>
            </a:lvl1pPr>
          </a:lstStyle>
          <a:p>
            <a:fld id="{374A94B3-E882-4EF5-81D7-F7DCC630DB60}"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5718" tIns="47859" rIns="95718" bIns="47859" rtlCol="0"/>
          <a:lstStyle>
            <a:lvl1pPr algn="l">
              <a:defRPr sz="1300"/>
            </a:lvl1pPr>
          </a:lstStyle>
          <a:p>
            <a:endParaRPr lang="en-GB"/>
          </a:p>
        </p:txBody>
      </p:sp>
      <p:sp>
        <p:nvSpPr>
          <p:cNvPr id="3" name="Date Placeholder 2"/>
          <p:cNvSpPr>
            <a:spLocks noGrp="1"/>
          </p:cNvSpPr>
          <p:nvPr>
            <p:ph type="dt" idx="1"/>
          </p:nvPr>
        </p:nvSpPr>
        <p:spPr>
          <a:xfrm>
            <a:off x="3857637" y="0"/>
            <a:ext cx="2951163" cy="497126"/>
          </a:xfrm>
          <a:prstGeom prst="rect">
            <a:avLst/>
          </a:prstGeom>
        </p:spPr>
        <p:txBody>
          <a:bodyPr vert="horz" lIns="95718" tIns="47859" rIns="95718" bIns="47859" rtlCol="0"/>
          <a:lstStyle>
            <a:lvl1pPr algn="r">
              <a:defRPr sz="1300"/>
            </a:lvl1pPr>
          </a:lstStyle>
          <a:p>
            <a:fld id="{D33B908E-4156-481E-949B-A72F3F38BE7C}" type="datetimeFigureOut">
              <a:rPr lang="en-US" smtClean="0"/>
              <a:pPr/>
              <a:t>3/17/2025</a:t>
            </a:fld>
            <a:endParaRPr lang="en-GB"/>
          </a:p>
        </p:txBody>
      </p:sp>
      <p:sp>
        <p:nvSpPr>
          <p:cNvPr id="4" name="Slide Image Placeholder 3"/>
          <p:cNvSpPr>
            <a:spLocks noGrp="1" noRot="1" noChangeAspect="1"/>
          </p:cNvSpPr>
          <p:nvPr>
            <p:ph type="sldImg" idx="2"/>
          </p:nvPr>
        </p:nvSpPr>
        <p:spPr>
          <a:xfrm>
            <a:off x="2114550" y="746125"/>
            <a:ext cx="2581275" cy="3729038"/>
          </a:xfrm>
          <a:prstGeom prst="rect">
            <a:avLst/>
          </a:prstGeom>
          <a:noFill/>
          <a:ln w="12700">
            <a:solidFill>
              <a:prstClr val="black"/>
            </a:solidFill>
          </a:ln>
        </p:spPr>
        <p:txBody>
          <a:bodyPr vert="horz" lIns="95718" tIns="47859" rIns="95718" bIns="47859"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5718" tIns="47859" rIns="95718" bIns="478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5718" tIns="47859" rIns="95718" bIns="47859" rtlCol="0" anchor="b"/>
          <a:lstStyle>
            <a:lvl1pPr algn="l">
              <a:defRPr sz="1300"/>
            </a:lvl1pPr>
          </a:lstStyle>
          <a:p>
            <a:endParaRPr lang="en-GB"/>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5718" tIns="47859" rIns="95718" bIns="47859" rtlCol="0" anchor="b"/>
          <a:lstStyle>
            <a:lvl1pPr algn="r">
              <a:defRPr sz="1300"/>
            </a:lvl1pPr>
          </a:lstStyle>
          <a:p>
            <a:fld id="{5B0A750E-58F9-4D0C-9E1D-38E2BFFB217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38</a:t>
            </a:fld>
            <a:endParaRPr lang="en-GB"/>
          </a:p>
        </p:txBody>
      </p:sp>
    </p:spTree>
    <p:extLst>
      <p:ext uri="{BB962C8B-B14F-4D97-AF65-F5344CB8AC3E}">
        <p14:creationId xmlns:p14="http://schemas.microsoft.com/office/powerpoint/2010/main" val="240955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42</a:t>
            </a:fld>
            <a:endParaRPr lang="en-GB" dirty="0"/>
          </a:p>
        </p:txBody>
      </p:sp>
    </p:spTree>
    <p:extLst>
      <p:ext uri="{BB962C8B-B14F-4D97-AF65-F5344CB8AC3E}">
        <p14:creationId xmlns:p14="http://schemas.microsoft.com/office/powerpoint/2010/main" val="295100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43</a:t>
            </a:fld>
            <a:endParaRPr lang="en-GB" dirty="0"/>
          </a:p>
        </p:txBody>
      </p:sp>
    </p:spTree>
    <p:extLst>
      <p:ext uri="{BB962C8B-B14F-4D97-AF65-F5344CB8AC3E}">
        <p14:creationId xmlns:p14="http://schemas.microsoft.com/office/powerpoint/2010/main" val="217388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BBF475-A994-4B10-897F-44436E75C6F7}" type="slidenum">
              <a:rPr lang="en-GB" smtClean="0"/>
              <a:t>44</a:t>
            </a:fld>
            <a:endParaRPr lang="en-GB" dirty="0"/>
          </a:p>
        </p:txBody>
      </p:sp>
    </p:spTree>
    <p:extLst>
      <p:ext uri="{BB962C8B-B14F-4D97-AF65-F5344CB8AC3E}">
        <p14:creationId xmlns:p14="http://schemas.microsoft.com/office/powerpoint/2010/main" val="1036779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61192" y="308504"/>
            <a:ext cx="581000" cy="360000"/>
          </a:xfrm>
        </p:spPr>
        <p:txBody>
          <a:bodyPr/>
          <a:lstStyle/>
          <a:p>
            <a:fld id="{9295DF58-4118-4551-8C61-1A7ED177FA2D}" type="slidenum">
              <a:rPr lang="en-GB" noProof="0" smtClean="0"/>
              <a:pPr/>
              <a:t>‹#›</a:t>
            </a:fld>
            <a:endParaRPr lang="en-GB" noProof="0" dirty="0"/>
          </a:p>
        </p:txBody>
      </p:sp>
      <p:sp>
        <p:nvSpPr>
          <p:cNvPr id="23" name="Content Placeholder 2"/>
          <p:cNvSpPr>
            <a:spLocks noGrp="1"/>
          </p:cNvSpPr>
          <p:nvPr>
            <p:ph idx="23"/>
          </p:nvPr>
        </p:nvSpPr>
        <p:spPr>
          <a:xfrm>
            <a:off x="11592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880992"/>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0918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2" name="Straight Connector 31"/>
          <p:cNvCxnSpPr>
            <a:cxnSpLocks/>
          </p:cNvCxnSpPr>
          <p:nvPr userDrawn="1"/>
        </p:nvCxnSpPr>
        <p:spPr>
          <a:xfrm>
            <a:off x="548680" y="5817096"/>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548680" y="7761312"/>
            <a:ext cx="59088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73963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295455"/>
            <a:ext cx="581000" cy="360000"/>
          </a:xfrm>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25701" y="375558"/>
            <a:ext cx="581000" cy="360000"/>
          </a:xfrm>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39081"/>
            <a:ext cx="581000" cy="360000"/>
          </a:xfrm>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1630751" y="7093330"/>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9" name="Picture Placeholder 18"/>
          <p:cNvSpPr>
            <a:spLocks noGrp="1"/>
          </p:cNvSpPr>
          <p:nvPr>
            <p:ph type="pic" sz="quarter" idx="22"/>
          </p:nvPr>
        </p:nvSpPr>
        <p:spPr>
          <a:xfrm>
            <a:off x="3534298" y="1515193"/>
            <a:ext cx="2772000" cy="2000250"/>
          </a:xfrm>
        </p:spPr>
        <p:txBody>
          <a:bodyPr/>
          <a:lstStyle/>
          <a:p>
            <a:r>
              <a:rPr lang="en-GB"/>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D3F-9AF9-7920-BE72-24281BE677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59D1-4818-6682-C19A-E482646B6ABF}"/>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AE5AC-E9B5-85D3-AE70-29CBDF222BA2}"/>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1201-4A06-2383-B5BE-4952D7F006E0}"/>
              </a:ext>
            </a:extLst>
          </p:cNvPr>
          <p:cNvSpPr>
            <a:spLocks noGrp="1"/>
          </p:cNvSpPr>
          <p:nvPr>
            <p:ph type="dt" sz="half" idx="10"/>
          </p:nvPr>
        </p:nvSpPr>
        <p:spPr/>
        <p:txBody>
          <a:bodyPr/>
          <a:lstStyle/>
          <a:p>
            <a:fld id="{4BC96869-03F6-4623-86D0-C97C9DE27A9A}" type="datetimeFigureOut">
              <a:rPr lang="en-GB" smtClean="0"/>
              <a:t>17/03/2025</a:t>
            </a:fld>
            <a:endParaRPr lang="en-GB" dirty="0"/>
          </a:p>
        </p:txBody>
      </p:sp>
      <p:sp>
        <p:nvSpPr>
          <p:cNvPr id="6" name="Footer Placeholder 5">
            <a:extLst>
              <a:ext uri="{FF2B5EF4-FFF2-40B4-BE49-F238E27FC236}">
                <a16:creationId xmlns:a16="http://schemas.microsoft.com/office/drawing/2014/main" id="{B62AE8D8-87B1-163F-A2A8-9D81344453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4603DB-6D0E-E464-C43A-A461DDC228C2}"/>
              </a:ext>
            </a:extLst>
          </p:cNvPr>
          <p:cNvSpPr>
            <a:spLocks noGrp="1"/>
          </p:cNvSpPr>
          <p:nvPr>
            <p:ph type="sldNum" sz="quarter" idx="12"/>
          </p:nvPr>
        </p:nvSpPr>
        <p:spPr/>
        <p:txBody>
          <a:bodyPr/>
          <a:lstStyle/>
          <a:p>
            <a:fld id="{157688B8-A4A2-440D-B2C3-7A0E56B47A7B}" type="slidenum">
              <a:rPr lang="en-GB" smtClean="0"/>
              <a:t>‹#›</a:t>
            </a:fld>
            <a:endParaRPr lang="en-GB" dirty="0"/>
          </a:p>
        </p:txBody>
      </p:sp>
    </p:spTree>
    <p:extLst>
      <p:ext uri="{BB962C8B-B14F-4D97-AF65-F5344CB8AC3E}">
        <p14:creationId xmlns:p14="http://schemas.microsoft.com/office/powerpoint/2010/main" val="3216154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458811" y="425888"/>
            <a:ext cx="5177256" cy="399159"/>
          </a:xfrm>
        </p:spPr>
        <p:txBody>
          <a:bodyPr>
            <a:noAutofit/>
          </a:bodyPr>
          <a:lstStyle/>
          <a:p>
            <a:r>
              <a:rPr lang="en-GB"/>
              <a:t>Click to edit title</a:t>
            </a:r>
          </a:p>
        </p:txBody>
      </p:sp>
      <p:cxnSp>
        <p:nvCxnSpPr>
          <p:cNvPr id="9" name="Straight Connector 8">
            <a:extLst>
              <a:ext uri="{FF2B5EF4-FFF2-40B4-BE49-F238E27FC236}">
                <a16:creationId xmlns:a16="http://schemas.microsoft.com/office/drawing/2014/main" id="{D3D17276-9029-2F1C-65F7-425EDF199BC5}"/>
              </a:ext>
            </a:extLst>
          </p:cNvPr>
          <p:cNvCxnSpPr>
            <a:cxnSpLocks/>
          </p:cNvCxnSpPr>
          <p:nvPr userDrawn="1"/>
        </p:nvCxnSpPr>
        <p:spPr>
          <a:xfrm>
            <a:off x="457412" y="1013299"/>
            <a:ext cx="51786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11D331F1-729C-493B-1F0F-76E2799EF9FC}"/>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12" name="Slide Number Placeholder 11">
            <a:extLst>
              <a:ext uri="{FF2B5EF4-FFF2-40B4-BE49-F238E27FC236}">
                <a16:creationId xmlns:a16="http://schemas.microsoft.com/office/drawing/2014/main" id="{DB6D51E2-25EC-71B4-E9A1-36FA202C456D}"/>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15" name="Text Placeholder 14">
            <a:extLst>
              <a:ext uri="{FF2B5EF4-FFF2-40B4-BE49-F238E27FC236}">
                <a16:creationId xmlns:a16="http://schemas.microsoft.com/office/drawing/2014/main" id="{C435C4D3-2565-453F-7485-E60F1A24443E}"/>
              </a:ext>
            </a:extLst>
          </p:cNvPr>
          <p:cNvSpPr>
            <a:spLocks noGrp="1"/>
          </p:cNvSpPr>
          <p:nvPr>
            <p:ph type="body" sz="quarter" idx="12"/>
          </p:nvPr>
        </p:nvSpPr>
        <p:spPr>
          <a:xfrm>
            <a:off x="455279" y="1175156"/>
            <a:ext cx="5180960" cy="3777845"/>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8809211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lines and content">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80B0DB-6200-16EF-B7C2-4D053BF7EAE7}"/>
              </a:ext>
            </a:extLst>
          </p:cNvPr>
          <p:cNvSpPr>
            <a:spLocks noGrp="1"/>
          </p:cNvSpPr>
          <p:nvPr>
            <p:ph type="title" hasCustomPrompt="1"/>
          </p:nvPr>
        </p:nvSpPr>
        <p:spPr>
          <a:xfrm>
            <a:off x="458811" y="425888"/>
            <a:ext cx="5177256" cy="750117"/>
          </a:xfrm>
        </p:spPr>
        <p:txBody>
          <a:bodyPr>
            <a:noAutofit/>
          </a:bodyPr>
          <a:lstStyle/>
          <a:p>
            <a:r>
              <a:rPr lang="en-GB"/>
              <a:t>Click to edit title</a:t>
            </a:r>
            <a:br>
              <a:rPr lang="en-GB"/>
            </a:br>
            <a:r>
              <a:rPr lang="en-GB"/>
              <a:t>on two lines</a:t>
            </a:r>
          </a:p>
        </p:txBody>
      </p:sp>
      <p:cxnSp>
        <p:nvCxnSpPr>
          <p:cNvPr id="12" name="Straight Connector 11">
            <a:extLst>
              <a:ext uri="{FF2B5EF4-FFF2-40B4-BE49-F238E27FC236}">
                <a16:creationId xmlns:a16="http://schemas.microsoft.com/office/drawing/2014/main" id="{B247E888-9760-18DC-4BA2-32B618E54563}"/>
              </a:ext>
            </a:extLst>
          </p:cNvPr>
          <p:cNvCxnSpPr>
            <a:cxnSpLocks/>
          </p:cNvCxnSpPr>
          <p:nvPr userDrawn="1"/>
        </p:nvCxnSpPr>
        <p:spPr>
          <a:xfrm>
            <a:off x="457412" y="1372596"/>
            <a:ext cx="517865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61F5A066-7252-9969-32A5-16B8C306EB92}"/>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14" name="Slide Number Placeholder 13">
            <a:extLst>
              <a:ext uri="{FF2B5EF4-FFF2-40B4-BE49-F238E27FC236}">
                <a16:creationId xmlns:a16="http://schemas.microsoft.com/office/drawing/2014/main" id="{439A54EC-2D60-0501-6932-7B04A1176BEF}"/>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15" name="Text Placeholder 14">
            <a:extLst>
              <a:ext uri="{FF2B5EF4-FFF2-40B4-BE49-F238E27FC236}">
                <a16:creationId xmlns:a16="http://schemas.microsoft.com/office/drawing/2014/main" id="{274AA91F-304B-A91D-2B92-46705BCA6C58}"/>
              </a:ext>
            </a:extLst>
          </p:cNvPr>
          <p:cNvSpPr>
            <a:spLocks noGrp="1"/>
          </p:cNvSpPr>
          <p:nvPr>
            <p:ph type="body" sz="quarter" idx="12"/>
          </p:nvPr>
        </p:nvSpPr>
        <p:spPr>
          <a:xfrm>
            <a:off x="455279" y="1551618"/>
            <a:ext cx="5180960" cy="3305119"/>
          </a:xfrm>
        </p:spPr>
        <p:txBody>
          <a:bodyPr/>
          <a:lstStyle>
            <a:lvl1pPr>
              <a:defRPr sz="1271" b="0" i="0">
                <a:solidFill>
                  <a:schemeClr val="accent6"/>
                </a:solidFill>
                <a:latin typeface="Poppins Medium" pitchFamily="2" charset="77"/>
                <a:cs typeface="Poppins Medium"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50312849"/>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Tree>
    <p:extLst>
      <p:ext uri="{BB962C8B-B14F-4D97-AF65-F5344CB8AC3E}">
        <p14:creationId xmlns:p14="http://schemas.microsoft.com/office/powerpoint/2010/main" val="1361269450"/>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with foot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FF0F478-72D1-E806-F943-B3E36DA34893}"/>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7" name="Slide Number Placeholder 6">
            <a:extLst>
              <a:ext uri="{FF2B5EF4-FFF2-40B4-BE49-F238E27FC236}">
                <a16:creationId xmlns:a16="http://schemas.microsoft.com/office/drawing/2014/main" id="{0237E8FE-3B4F-3ED3-3045-DCC26EEAFDD6}"/>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9" name="Picture Placeholder 7">
            <a:extLst>
              <a:ext uri="{FF2B5EF4-FFF2-40B4-BE49-F238E27FC236}">
                <a16:creationId xmlns:a16="http://schemas.microsoft.com/office/drawing/2014/main" id="{E07EEDB0-8622-3584-F027-E508C9C24FB4}"/>
              </a:ext>
            </a:extLst>
          </p:cNvPr>
          <p:cNvSpPr>
            <a:spLocks noGrp="1"/>
          </p:cNvSpPr>
          <p:nvPr>
            <p:ph type="pic" sz="quarter" idx="12"/>
          </p:nvPr>
        </p:nvSpPr>
        <p:spPr>
          <a:xfrm>
            <a:off x="4592139" y="390691"/>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1" name="Picture Placeholder 7">
            <a:extLst>
              <a:ext uri="{FF2B5EF4-FFF2-40B4-BE49-F238E27FC236}">
                <a16:creationId xmlns:a16="http://schemas.microsoft.com/office/drawing/2014/main" id="{54D36092-18D9-6176-48A4-7882C6F4FC01}"/>
              </a:ext>
            </a:extLst>
          </p:cNvPr>
          <p:cNvSpPr>
            <a:spLocks noGrp="1"/>
          </p:cNvSpPr>
          <p:nvPr>
            <p:ph type="pic" sz="quarter" idx="13"/>
          </p:nvPr>
        </p:nvSpPr>
        <p:spPr>
          <a:xfrm>
            <a:off x="4592139" y="264465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
        <p:nvSpPr>
          <p:cNvPr id="13" name="Picture Placeholder 7">
            <a:extLst>
              <a:ext uri="{FF2B5EF4-FFF2-40B4-BE49-F238E27FC236}">
                <a16:creationId xmlns:a16="http://schemas.microsoft.com/office/drawing/2014/main" id="{47202178-558E-EE37-0277-714ED8F228E1}"/>
              </a:ext>
            </a:extLst>
          </p:cNvPr>
          <p:cNvSpPr>
            <a:spLocks noGrp="1"/>
          </p:cNvSpPr>
          <p:nvPr>
            <p:ph type="pic" sz="quarter" idx="14"/>
          </p:nvPr>
        </p:nvSpPr>
        <p:spPr>
          <a:xfrm>
            <a:off x="4592139" y="5093025"/>
            <a:ext cx="1802155" cy="1839492"/>
          </a:xfrm>
          <a:solidFill>
            <a:schemeClr val="bg1">
              <a:lumMod val="85000"/>
            </a:schemeClr>
          </a:solidFill>
          <a:ln w="25400">
            <a:solidFill>
              <a:schemeClr val="bg1"/>
            </a:solidFill>
          </a:ln>
          <a:effectLst>
            <a:outerShdw blurRad="63500" sx="102000" sy="102000" algn="ctr" rotWithShape="0">
              <a:prstClr val="black">
                <a:alpha val="20000"/>
              </a:prstClr>
            </a:outerShdw>
          </a:effectLst>
        </p:spPr>
        <p:txBody>
          <a:bodyPr/>
          <a:lstStyle/>
          <a:p>
            <a:endParaRPr lang="en-GB"/>
          </a:p>
        </p:txBody>
      </p:sp>
    </p:spTree>
    <p:extLst>
      <p:ext uri="{BB962C8B-B14F-4D97-AF65-F5344CB8AC3E}">
        <p14:creationId xmlns:p14="http://schemas.microsoft.com/office/powerpoint/2010/main" val="3609699382"/>
      </p:ext>
    </p:extLst>
  </p:cSld>
  <p:clrMapOvr>
    <a:masterClrMapping/>
  </p:clrMapOvr>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64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slide_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D28B4CE-E6EE-0D11-3C28-BFCA1FF6AD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829"/>
          <a:stretch/>
        </p:blipFill>
        <p:spPr>
          <a:xfrm>
            <a:off x="3230022" y="5266782"/>
            <a:ext cx="3627979" cy="4639218"/>
          </a:xfrm>
          <a:prstGeom prst="rect">
            <a:avLst/>
          </a:prstGeom>
        </p:spPr>
      </p:pic>
      <p:sp>
        <p:nvSpPr>
          <p:cNvPr id="11" name="Text Placeholder 10">
            <a:extLst>
              <a:ext uri="{FF2B5EF4-FFF2-40B4-BE49-F238E27FC236}">
                <a16:creationId xmlns:a16="http://schemas.microsoft.com/office/drawing/2014/main" id="{F39A5636-E97D-4AAB-77A6-02C8D1C9DF18}"/>
              </a:ext>
            </a:extLst>
          </p:cNvPr>
          <p:cNvSpPr>
            <a:spLocks noGrp="1"/>
          </p:cNvSpPr>
          <p:nvPr>
            <p:ph type="body" sz="quarter" idx="13"/>
          </p:nvPr>
        </p:nvSpPr>
        <p:spPr>
          <a:xfrm>
            <a:off x="455280" y="7171673"/>
            <a:ext cx="5389932" cy="1617666"/>
          </a:xfrm>
        </p:spPr>
        <p:txBody>
          <a:bodyPr>
            <a:noAutofit/>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2" name="Title 1">
            <a:extLst>
              <a:ext uri="{FF2B5EF4-FFF2-40B4-BE49-F238E27FC236}">
                <a16:creationId xmlns:a16="http://schemas.microsoft.com/office/drawing/2014/main" id="{771A0802-0E41-E684-9530-30533717864B}"/>
              </a:ext>
            </a:extLst>
          </p:cNvPr>
          <p:cNvSpPr>
            <a:spLocks noGrp="1"/>
          </p:cNvSpPr>
          <p:nvPr>
            <p:ph type="title" hasCustomPrompt="1"/>
          </p:nvPr>
        </p:nvSpPr>
        <p:spPr>
          <a:xfrm>
            <a:off x="458811" y="5553605"/>
            <a:ext cx="5386401" cy="1378840"/>
          </a:xfrm>
        </p:spPr>
        <p:txBody>
          <a:bodyPr>
            <a:noAutofit/>
          </a:bodyPr>
          <a:lstStyle>
            <a:lvl1pPr>
              <a:defRPr sz="4538">
                <a:solidFill>
                  <a:schemeClr val="accent6"/>
                </a:solidFill>
              </a:defRPr>
            </a:lvl1pPr>
          </a:lstStyle>
          <a:p>
            <a:r>
              <a:rPr lang="en-GB"/>
              <a:t>Click to edit title</a:t>
            </a:r>
          </a:p>
        </p:txBody>
      </p:sp>
      <p:sp>
        <p:nvSpPr>
          <p:cNvPr id="7" name="Picture Placeholder 6">
            <a:extLst>
              <a:ext uri="{FF2B5EF4-FFF2-40B4-BE49-F238E27FC236}">
                <a16:creationId xmlns:a16="http://schemas.microsoft.com/office/drawing/2014/main" id="{0A3882BB-D0DD-1DFF-38FF-F78BAE499A60}"/>
              </a:ext>
            </a:extLst>
          </p:cNvPr>
          <p:cNvSpPr>
            <a:spLocks noGrp="1"/>
          </p:cNvSpPr>
          <p:nvPr>
            <p:ph type="pic" sz="quarter" idx="12"/>
          </p:nvPr>
        </p:nvSpPr>
        <p:spPr>
          <a:xfrm>
            <a:off x="0" y="0"/>
            <a:ext cx="6858000" cy="5289769"/>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25CB56F4-6E5B-C4E1-9B52-DD13D79A2701}"/>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4" name="Slide Number Placeholder 3">
            <a:extLst>
              <a:ext uri="{FF2B5EF4-FFF2-40B4-BE49-F238E27FC236}">
                <a16:creationId xmlns:a16="http://schemas.microsoft.com/office/drawing/2014/main" id="{256473F1-8B7B-8BDE-B364-526E43F93824}"/>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Tree>
    <p:extLst>
      <p:ext uri="{BB962C8B-B14F-4D97-AF65-F5344CB8AC3E}">
        <p14:creationId xmlns:p14="http://schemas.microsoft.com/office/powerpoint/2010/main" val="71611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_2">
    <p:spTree>
      <p:nvGrpSpPr>
        <p:cNvPr id="1" name=""/>
        <p:cNvGrpSpPr/>
        <p:nvPr/>
      </p:nvGrpSpPr>
      <p:grpSpPr>
        <a:xfrm>
          <a:off x="0" y="0"/>
          <a:ext cx="0" cy="0"/>
          <a:chOff x="0" y="0"/>
          <a:chExt cx="0" cy="0"/>
        </a:xfrm>
      </p:grpSpPr>
      <p:pic>
        <p:nvPicPr>
          <p:cNvPr id="13" name="Picture 12" descr="A picture containing text, watch&#10;&#10;Description automatically generated">
            <a:extLst>
              <a:ext uri="{FF2B5EF4-FFF2-40B4-BE49-F238E27FC236}">
                <a16:creationId xmlns:a16="http://schemas.microsoft.com/office/drawing/2014/main" id="{7AFC0291-74F0-A769-728B-C926DFBC3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789" t="75567"/>
          <a:stretch/>
        </p:blipFill>
        <p:spPr>
          <a:xfrm>
            <a:off x="4411445" y="8288332"/>
            <a:ext cx="2446555" cy="1617667"/>
          </a:xfrm>
          <a:prstGeom prst="rect">
            <a:avLst/>
          </a:prstGeom>
        </p:spPr>
      </p:pic>
      <p:pic>
        <p:nvPicPr>
          <p:cNvPr id="14" name="Picture 13" descr="A picture containing text, watch&#10;&#10;Description automatically generated">
            <a:extLst>
              <a:ext uri="{FF2B5EF4-FFF2-40B4-BE49-F238E27FC236}">
                <a16:creationId xmlns:a16="http://schemas.microsoft.com/office/drawing/2014/main" id="{9F1E0A89-F5CC-7BCC-64E3-E28F97DF42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72" t="16232" b="48277"/>
          <a:stretch/>
        </p:blipFill>
        <p:spPr>
          <a:xfrm>
            <a:off x="4711273" y="3949737"/>
            <a:ext cx="2146727" cy="2349818"/>
          </a:xfrm>
          <a:prstGeom prst="rect">
            <a:avLst/>
          </a:prstGeom>
        </p:spPr>
      </p:pic>
      <p:sp>
        <p:nvSpPr>
          <p:cNvPr id="8" name="Picture Placeholder 6">
            <a:extLst>
              <a:ext uri="{FF2B5EF4-FFF2-40B4-BE49-F238E27FC236}">
                <a16:creationId xmlns:a16="http://schemas.microsoft.com/office/drawing/2014/main" id="{D585B9D8-D37A-0C51-B5B0-44C09C6A2F9E}"/>
              </a:ext>
            </a:extLst>
          </p:cNvPr>
          <p:cNvSpPr>
            <a:spLocks noGrp="1"/>
          </p:cNvSpPr>
          <p:nvPr>
            <p:ph type="pic" sz="quarter" idx="12"/>
          </p:nvPr>
        </p:nvSpPr>
        <p:spPr>
          <a:xfrm>
            <a:off x="0" y="0"/>
            <a:ext cx="6858000" cy="3958553"/>
          </a:xfrm>
          <a:solidFill>
            <a:schemeClr val="bg1">
              <a:lumMod val="85000"/>
            </a:schemeClr>
          </a:solidFill>
        </p:spPr>
        <p:txBody>
          <a:bodyPr/>
          <a:lstStyle/>
          <a:p>
            <a:endParaRPr lang="en-GB"/>
          </a:p>
        </p:txBody>
      </p:sp>
      <p:sp>
        <p:nvSpPr>
          <p:cNvPr id="3" name="Footer Placeholder 2">
            <a:extLst>
              <a:ext uri="{FF2B5EF4-FFF2-40B4-BE49-F238E27FC236}">
                <a16:creationId xmlns:a16="http://schemas.microsoft.com/office/drawing/2014/main" id="{73C0B77B-AB98-6CE7-011C-C0DB82E288AE}"/>
              </a:ext>
            </a:extLst>
          </p:cNvPr>
          <p:cNvSpPr>
            <a:spLocks noGrp="1"/>
          </p:cNvSpPr>
          <p:nvPr>
            <p:ph type="ftr" sz="quarter" idx="10"/>
          </p:nvPr>
        </p:nvSpPr>
        <p:spPr/>
        <p:txBody>
          <a:body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4" name="Slide Number Placeholder 3">
            <a:extLst>
              <a:ext uri="{FF2B5EF4-FFF2-40B4-BE49-F238E27FC236}">
                <a16:creationId xmlns:a16="http://schemas.microsoft.com/office/drawing/2014/main" id="{0D4E4369-3D0C-AAFA-E2EC-B763EB1723AC}"/>
              </a:ext>
            </a:extLst>
          </p:cNvPr>
          <p:cNvSpPr>
            <a:spLocks noGrp="1"/>
          </p:cNvSpPr>
          <p:nvPr>
            <p:ph type="sldNum" sz="quarter" idx="11"/>
          </p:nvPr>
        </p:nvSpPr>
        <p:spPr/>
        <p:txBody>
          <a:bodyPr/>
          <a:lstStyle/>
          <a:p>
            <a:pPr marL="50139">
              <a:spcBef>
                <a:spcPts val="168"/>
              </a:spcBef>
            </a:pPr>
            <a:fld id="{81D60167-4931-47E6-BA6A-407CBD079E47}" type="slidenum">
              <a:rPr lang="en-GB" smtClean="0"/>
              <a:pPr marL="50139">
                <a:spcBef>
                  <a:spcPts val="168"/>
                </a:spcBef>
              </a:pPr>
              <a:t>‹#›</a:t>
            </a:fld>
            <a:endParaRPr lang="en-GB"/>
          </a:p>
        </p:txBody>
      </p:sp>
      <p:sp>
        <p:nvSpPr>
          <p:cNvPr id="9" name="Text Placeholder 10">
            <a:extLst>
              <a:ext uri="{FF2B5EF4-FFF2-40B4-BE49-F238E27FC236}">
                <a16:creationId xmlns:a16="http://schemas.microsoft.com/office/drawing/2014/main" id="{3307315E-5225-76DF-02ED-4F0BE0496F46}"/>
              </a:ext>
            </a:extLst>
          </p:cNvPr>
          <p:cNvSpPr>
            <a:spLocks noGrp="1"/>
          </p:cNvSpPr>
          <p:nvPr>
            <p:ph type="body" sz="quarter" idx="13"/>
          </p:nvPr>
        </p:nvSpPr>
        <p:spPr>
          <a:xfrm>
            <a:off x="455280" y="5854381"/>
            <a:ext cx="5498177" cy="1617666"/>
          </a:xfrm>
        </p:spPr>
        <p:txBody>
          <a:bodyPr>
            <a:noAutofit/>
          </a:bodyPr>
          <a:lstStyle>
            <a:lvl1pPr>
              <a:defRPr sz="1634" b="0" i="0">
                <a:solidFill>
                  <a:schemeClr val="accent6"/>
                </a:solidFill>
                <a:latin typeface="Poppins Medium" pitchFamily="2" charset="77"/>
                <a:cs typeface="Poppins Medium" pitchFamily="2" charset="77"/>
              </a:defRPr>
            </a:lvl1pPr>
            <a:lvl2pPr>
              <a:defRPr sz="1452" b="0" i="0">
                <a:solidFill>
                  <a:schemeClr val="accent6"/>
                </a:solidFill>
                <a:latin typeface="Poppins Medium" pitchFamily="2" charset="77"/>
                <a:cs typeface="Poppins Medium" pitchFamily="2" charset="77"/>
              </a:defRPr>
            </a:lvl2pPr>
            <a:lvl3pPr>
              <a:defRPr sz="1452" b="0" i="0">
                <a:solidFill>
                  <a:schemeClr val="accent6"/>
                </a:solidFill>
                <a:latin typeface="Poppins Medium" pitchFamily="2" charset="77"/>
                <a:cs typeface="Poppins Medium" pitchFamily="2" charset="77"/>
              </a:defRPr>
            </a:lvl3pPr>
            <a:lvl4pPr>
              <a:defRPr sz="1452" b="0" i="0">
                <a:solidFill>
                  <a:schemeClr val="accent6"/>
                </a:solidFill>
                <a:latin typeface="Poppins Medium" pitchFamily="2" charset="77"/>
                <a:cs typeface="Poppins Medium" pitchFamily="2" charset="77"/>
              </a:defRPr>
            </a:lvl4pPr>
            <a:lvl5pPr>
              <a:defRPr sz="1452" b="0" i="0">
                <a:solidFill>
                  <a:schemeClr val="accent6"/>
                </a:solidFill>
                <a:latin typeface="Poppins Medium" pitchFamily="2" charset="77"/>
                <a:cs typeface="Poppins Medium" pitchFamily="2" charset="77"/>
              </a:defRPr>
            </a:lvl5pPr>
          </a:lstStyle>
          <a:p>
            <a:pPr lvl="0"/>
            <a:r>
              <a:rPr lang="en-GB"/>
              <a:t>Click to edit Master text styles</a:t>
            </a:r>
          </a:p>
        </p:txBody>
      </p:sp>
      <p:sp>
        <p:nvSpPr>
          <p:cNvPr id="10" name="Title 1">
            <a:extLst>
              <a:ext uri="{FF2B5EF4-FFF2-40B4-BE49-F238E27FC236}">
                <a16:creationId xmlns:a16="http://schemas.microsoft.com/office/drawing/2014/main" id="{24A7A019-0948-1D07-84B7-7E8D0BBCEA81}"/>
              </a:ext>
            </a:extLst>
          </p:cNvPr>
          <p:cNvSpPr>
            <a:spLocks noGrp="1"/>
          </p:cNvSpPr>
          <p:nvPr>
            <p:ph type="title" hasCustomPrompt="1"/>
          </p:nvPr>
        </p:nvSpPr>
        <p:spPr>
          <a:xfrm>
            <a:off x="458811" y="4236312"/>
            <a:ext cx="4574566" cy="1378840"/>
          </a:xfrm>
        </p:spPr>
        <p:txBody>
          <a:bodyPr>
            <a:noAutofit/>
          </a:bodyPr>
          <a:lstStyle>
            <a:lvl1pPr>
              <a:defRPr sz="4538">
                <a:solidFill>
                  <a:schemeClr val="accent6"/>
                </a:solidFill>
              </a:defRPr>
            </a:lvl1pPr>
          </a:lstStyle>
          <a:p>
            <a:r>
              <a:rPr lang="en-GB"/>
              <a:t>Click to edit title</a:t>
            </a:r>
          </a:p>
        </p:txBody>
      </p:sp>
    </p:spTree>
    <p:extLst>
      <p:ext uri="{BB962C8B-B14F-4D97-AF65-F5344CB8AC3E}">
        <p14:creationId xmlns:p14="http://schemas.microsoft.com/office/powerpoint/2010/main" val="35749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64744" y="339081"/>
            <a:ext cx="581000" cy="360000"/>
          </a:xfrm>
        </p:spPr>
        <p:txBody>
          <a:bodyPr/>
          <a:lstStyle/>
          <a:p>
            <a:fld id="{9295DF58-4118-4551-8C61-1A7ED177FA2D}" type="slidenum">
              <a:rPr lang="en-GB" noProof="0" smtClean="0"/>
              <a:pPr/>
              <a:t>‹#›</a:t>
            </a:fld>
            <a:endParaRPr lang="en-GB" noProof="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4"/>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4"/>
          </a:p>
        </p:txBody>
      </p:sp>
      <p:sp>
        <p:nvSpPr>
          <p:cNvPr id="3" name="Content Placeholder 2"/>
          <p:cNvSpPr>
            <a:spLocks noGrp="1"/>
          </p:cNvSpPr>
          <p:nvPr>
            <p:ph idx="1"/>
          </p:nvPr>
        </p:nvSpPr>
        <p:spPr>
          <a:xfrm>
            <a:off x="428604" y="488983"/>
            <a:ext cx="6072230" cy="8821736"/>
          </a:xfrm>
        </p:spPr>
        <p:txBody>
          <a:bodyPr lIns="0"/>
          <a:lstStyle>
            <a:lvl1pPr>
              <a:lnSpc>
                <a:spcPts val="2352"/>
              </a:lnSpc>
              <a:spcAft>
                <a:spcPts val="1469"/>
              </a:spcAft>
              <a:defRPr sz="1763" b="1">
                <a:solidFill>
                  <a:schemeClr val="bg1"/>
                </a:solidFill>
                <a:latin typeface="+mj-lt"/>
              </a:defRPr>
            </a:lvl1pPr>
            <a:lvl2pPr marL="0" indent="0">
              <a:lnSpc>
                <a:spcPts val="1273"/>
              </a:lnSpc>
              <a:spcBef>
                <a:spcPts val="1175"/>
              </a:spcBef>
              <a:spcAft>
                <a:spcPts val="588"/>
              </a:spcAft>
              <a:buClr>
                <a:schemeClr val="tx1"/>
              </a:buClr>
              <a:buSzPct val="120000"/>
              <a:buFont typeface="Arial" pitchFamily="34" charset="0"/>
              <a:buNone/>
              <a:defRPr sz="1175" b="1">
                <a:solidFill>
                  <a:schemeClr val="accent1"/>
                </a:solidFill>
              </a:defRPr>
            </a:lvl2pPr>
            <a:lvl3pPr marL="0" indent="0">
              <a:lnSpc>
                <a:spcPts val="1371"/>
              </a:lnSpc>
              <a:spcBef>
                <a:spcPts val="588"/>
              </a:spcBef>
              <a:spcAft>
                <a:spcPts val="588"/>
              </a:spcAft>
              <a:buClr>
                <a:schemeClr val="tx1"/>
              </a:buClr>
              <a:buSzPct val="120000"/>
              <a:buFont typeface="Arial" pitchFamily="34" charset="0"/>
              <a:buNone/>
              <a:defRPr sz="1175">
                <a:solidFill>
                  <a:srgbClr val="000000"/>
                </a:solidFill>
              </a:defRPr>
            </a:lvl3pPr>
            <a:lvl4pPr marL="176356" indent="-176356">
              <a:lnSpc>
                <a:spcPts val="1175"/>
              </a:lnSpc>
              <a:spcAft>
                <a:spcPts val="0"/>
              </a:spcAft>
              <a:buClr>
                <a:srgbClr val="000000"/>
              </a:buClr>
              <a:buFont typeface="Arial" pitchFamily="34" charset="0"/>
              <a:buChar char="•"/>
              <a:defRPr sz="1175">
                <a:solidFill>
                  <a:srgbClr val="000000"/>
                </a:solidFill>
              </a:defRPr>
            </a:lvl4pPr>
            <a:lvl5pPr>
              <a:lnSpc>
                <a:spcPts val="1371"/>
              </a:lnSpc>
              <a:spcAft>
                <a:spcPts val="1175"/>
              </a:spcAft>
              <a:defRPr sz="1175"/>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793055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tx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149"/>
            <a:ext cx="2448000" cy="671377"/>
          </a:xfrm>
          <a:prstGeom prst="rect">
            <a:avLst/>
          </a:prstGeom>
        </p:spPr>
      </p:pic>
    </p:spTree>
    <p:extLst>
      <p:ext uri="{BB962C8B-B14F-4D97-AF65-F5344CB8AC3E}">
        <p14:creationId xmlns:p14="http://schemas.microsoft.com/office/powerpoint/2010/main" val="1885212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3238488"/>
            <a:ext cx="6858000" cy="66912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2" name="Title 1"/>
          <p:cNvSpPr>
            <a:spLocks noGrp="1"/>
          </p:cNvSpPr>
          <p:nvPr>
            <p:ph type="ctrTitle" hasCustomPrompt="1"/>
          </p:nvPr>
        </p:nvSpPr>
        <p:spPr>
          <a:xfrm>
            <a:off x="433991" y="2653078"/>
            <a:ext cx="6300000" cy="612000"/>
          </a:xfrm>
        </p:spPr>
        <p:txBody>
          <a:bodyPr/>
          <a:lstStyle>
            <a:lvl1pPr>
              <a:lnSpc>
                <a:spcPts val="2200"/>
              </a:lnSpc>
              <a:defRPr sz="2000" b="0" spc="-50" baseline="0">
                <a:solidFill>
                  <a:schemeClr val="bg1"/>
                </a:solidFill>
              </a:defRPr>
            </a:lvl1pPr>
          </a:lstStyle>
          <a:p>
            <a:r>
              <a:rPr lang="en-GB" noProof="0" dirty="0"/>
              <a:t>Enter sub-title</a:t>
            </a:r>
          </a:p>
        </p:txBody>
      </p:sp>
      <p:sp>
        <p:nvSpPr>
          <p:cNvPr id="3" name="Subtitle 2"/>
          <p:cNvSpPr>
            <a:spLocks noGrp="1"/>
          </p:cNvSpPr>
          <p:nvPr>
            <p:ph type="subTitle" idx="1" hasCustomPrompt="1"/>
          </p:nvPr>
        </p:nvSpPr>
        <p:spPr>
          <a:xfrm>
            <a:off x="396000" y="1344523"/>
            <a:ext cx="6336000" cy="1296000"/>
          </a:xfrm>
        </p:spPr>
        <p:txBody>
          <a:bodyPr/>
          <a:lstStyle>
            <a:lvl1pPr marL="0" indent="0" algn="l">
              <a:lnSpc>
                <a:spcPts val="5200"/>
              </a:lnSpc>
              <a:spcAft>
                <a:spcPts val="0"/>
              </a:spcAft>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Enter title</a:t>
            </a:r>
          </a:p>
        </p:txBody>
      </p:sp>
      <p:pic>
        <p:nvPicPr>
          <p:cNvPr id="8" name="Picture 7" descr="Healthwatch logo_CMYK-01.png"/>
          <p:cNvPicPr>
            <a:picLocks noChangeAspect="1"/>
          </p:cNvPicPr>
          <p:nvPr userDrawn="1"/>
        </p:nvPicPr>
        <p:blipFill>
          <a:blip r:embed="rId2" cstate="print"/>
          <a:stretch>
            <a:fillRect/>
          </a:stretch>
        </p:blipFill>
        <p:spPr>
          <a:xfrm>
            <a:off x="4207902" y="328580"/>
            <a:ext cx="2448000" cy="670514"/>
          </a:xfrm>
          <a:prstGeom prst="rect">
            <a:avLst/>
          </a:prstGeom>
        </p:spPr>
      </p:pic>
    </p:spTree>
    <p:extLst>
      <p:ext uri="{BB962C8B-B14F-4D97-AF65-F5344CB8AC3E}">
        <p14:creationId xmlns:p14="http://schemas.microsoft.com/office/powerpoint/2010/main" val="2044657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4" name="Footer Placeholder 59">
            <a:extLst>
              <a:ext uri="{FF2B5EF4-FFF2-40B4-BE49-F238E27FC236}">
                <a16:creationId xmlns:a16="http://schemas.microsoft.com/office/drawing/2014/main" id="{ED7AEFB2-C871-9D46-9014-D255C4D1ECB5}"/>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31468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endParaRPr lang="en-GB" noProof="0" dirty="0"/>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429350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491969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dirty="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12528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51821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990908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07502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1"/>
                </a:solidFill>
              </a:defRPr>
            </a:lvl1pPr>
          </a:lstStyle>
          <a:p>
            <a:r>
              <a:rPr lang="en-GB" noProof="0"/>
              <a:t>Click to edit Master title style</a:t>
            </a:r>
            <a:endParaRPr lang="en-GB" noProof="0" dirty="0"/>
          </a:p>
        </p:txBody>
      </p:sp>
      <p:sp>
        <p:nvSpPr>
          <p:cNvPr id="3" name="Content Placeholder 2"/>
          <p:cNvSpPr>
            <a:spLocks noGrp="1"/>
          </p:cNvSpPr>
          <p:nvPr>
            <p:ph idx="1"/>
          </p:nvPr>
        </p:nvSpPr>
        <p:spPr>
          <a:xfrm>
            <a:off x="409552" y="2736096"/>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7" name="Footer Placeholder 59">
            <a:extLst>
              <a:ext uri="{FF2B5EF4-FFF2-40B4-BE49-F238E27FC236}">
                <a16:creationId xmlns:a16="http://schemas.microsoft.com/office/drawing/2014/main" id="{62AE61C3-6B33-E549-9466-5D67FB28CE16}"/>
              </a:ext>
            </a:extLst>
          </p:cNvPr>
          <p:cNvSpPr>
            <a:spLocks noGrp="1"/>
          </p:cNvSpPr>
          <p:nvPr>
            <p:ph type="ftr" sz="quarter" idx="13"/>
          </p:nvPr>
        </p:nvSpPr>
        <p:spPr>
          <a:xfrm>
            <a:off x="409552" y="339081"/>
            <a:ext cx="6048000" cy="360000"/>
          </a:xfrm>
          <a:prstGeom prst="rect">
            <a:avLst/>
          </a:prstGeo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9489503"/>
            <a:ext cx="581000" cy="360000"/>
          </a:xfrm>
        </p:spPr>
        <p:txBody>
          <a:bodyPr/>
          <a:lstStyle/>
          <a:p>
            <a:fld id="{9295DF58-4118-4551-8C61-1A7ED177FA2D}" type="slidenum">
              <a:rPr lang="en-GB" noProof="0" smtClean="0"/>
              <a:pPr/>
              <a:t>‹#›</a:t>
            </a:fld>
            <a:endParaRPr lang="en-GB" noProof="0"/>
          </a:p>
        </p:txBody>
      </p:sp>
      <p:sp>
        <p:nvSpPr>
          <p:cNvPr id="23" name="Content Placeholder 2"/>
          <p:cNvSpPr>
            <a:spLocks noGrp="1"/>
          </p:cNvSpPr>
          <p:nvPr>
            <p:ph idx="23"/>
          </p:nvPr>
        </p:nvSpPr>
        <p:spPr>
          <a:xfrm>
            <a:off x="1159200" y="509710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5097104"/>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8252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8252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6254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2" name="Straight Connector 31"/>
          <p:cNvCxnSpPr/>
          <p:nvPr userDrawn="1"/>
        </p:nvCxnSpPr>
        <p:spPr>
          <a:xfrm>
            <a:off x="871200" y="5961112"/>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689304"/>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1967485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0" y="0"/>
            <a:ext cx="6858000" cy="970075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928688"/>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2238356"/>
            <a:ext cx="6120000" cy="1357322"/>
          </a:xfrm>
        </p:spPr>
        <p:txBody>
          <a:bodyPr/>
          <a:lstStyle>
            <a:lvl1pPr marL="0">
              <a:lnSpc>
                <a:spcPts val="1700"/>
              </a:lnSpc>
              <a:spcAft>
                <a:spcPts val="0"/>
              </a:spcAft>
              <a:defRPr sz="1400" b="0">
                <a:solidFill>
                  <a:schemeClr val="bg1"/>
                </a:solidFill>
              </a:defRPr>
            </a:lvl1pPr>
            <a:lvl2pPr defTabSz="900000">
              <a:lnSpc>
                <a:spcPts val="1400"/>
              </a:lnSpc>
              <a:spcBef>
                <a:spcPts val="1200"/>
              </a:spcBef>
              <a:spcAft>
                <a:spcPts val="600"/>
              </a:spcAft>
              <a:tabLst>
                <a:tab pos="576000" algn="l"/>
              </a:tabLst>
              <a:defRPr sz="1200" b="1">
                <a:solidFill>
                  <a:schemeClr val="bg1"/>
                </a:solidFill>
              </a:defRPr>
            </a:lvl2pPr>
            <a:lvl3pPr marL="0" indent="-180000">
              <a:lnSpc>
                <a:spcPts val="1200"/>
              </a:lnSpc>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96E9F98D-36D6-1644-B117-CD8EA04F7DEE}"/>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710873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321200"/>
            <a:ext cx="5940000" cy="1836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498520" y="3272348"/>
            <a:ext cx="4788000" cy="900000"/>
          </a:xfrm>
        </p:spPr>
        <p:txBody>
          <a:bodyPr lIns="90000" tIns="36000" rIns="90000" bIns="36000"/>
          <a:lstStyle>
            <a:lvl1pPr>
              <a:lnSpc>
                <a:spcPct val="100000"/>
              </a:lnSpc>
              <a:spcAft>
                <a:spcPts val="200"/>
              </a:spcAft>
              <a:defRPr sz="2800" b="1">
                <a:solidFill>
                  <a:schemeClr val="accent1"/>
                </a:solidFill>
              </a:defRPr>
            </a:lvl1pPr>
            <a:lvl2pPr>
              <a:defRPr sz="1200" b="1">
                <a:solidFill>
                  <a:schemeClr val="tx1"/>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464402" y="7248062"/>
            <a:ext cx="5832000" cy="684000"/>
          </a:xfrm>
        </p:spPr>
        <p:txBody>
          <a:bodyPr lIns="90000" tIns="36000" rIns="90000" bIns="36000"/>
          <a:lstStyle>
            <a:lvl1pPr>
              <a:lnSpc>
                <a:spcPct val="100000"/>
              </a:lnSpc>
              <a:spcAft>
                <a:spcPts val="200"/>
              </a:spcAft>
              <a:defRPr sz="1200" b="1">
                <a:solidFill>
                  <a:schemeClr val="tx1"/>
                </a:solidFill>
              </a:defRPr>
            </a:lvl1pPr>
            <a:lvl2pPr>
              <a:defRPr sz="12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8204809"/>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13" name="Content Placeholder 2"/>
          <p:cNvSpPr>
            <a:spLocks noGrp="1"/>
          </p:cNvSpPr>
          <p:nvPr>
            <p:ph idx="17"/>
          </p:nvPr>
        </p:nvSpPr>
        <p:spPr>
          <a:xfrm>
            <a:off x="424886" y="4406602"/>
            <a:ext cx="5940000" cy="2736000"/>
          </a:xfrm>
        </p:spPr>
        <p:txBody>
          <a:bodyPr lIns="0" numCol="1"/>
          <a:lstStyle>
            <a:lvl1pPr marL="0" indent="0" algn="l">
              <a:lnSpc>
                <a:spcPct val="100000"/>
              </a:lnSpc>
              <a:spcAft>
                <a:spcPts val="200"/>
              </a:spcAft>
              <a:defRPr sz="1100" b="0">
                <a:solidFill>
                  <a:srgbClr val="000000"/>
                </a:solidFill>
              </a:defRPr>
            </a:lvl1pPr>
            <a:lvl2pPr marL="180000" indent="-126000" algn="l">
              <a:lnSpc>
                <a:spcPts val="1400"/>
              </a:lnSpc>
              <a:spcBef>
                <a:spcPts val="0"/>
              </a:spcBef>
              <a:spcAft>
                <a:spcPts val="400"/>
              </a:spcAft>
              <a:buClr>
                <a:schemeClr val="tx1"/>
              </a:buClr>
              <a:buSzPct val="120000"/>
              <a:buFont typeface="Arial" pitchFamily="34" charset="0"/>
              <a:buChar char="•"/>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100" b="0">
                <a:solidFill>
                  <a:schemeClr val="tx1"/>
                </a:solidFill>
              </a:defRPr>
            </a:lvl4pPr>
            <a:lvl5pPr marL="0" indent="0" algn="l">
              <a:lnSpc>
                <a:spcPts val="1500"/>
              </a:lnSpc>
              <a:spcAft>
                <a:spcPts val="0"/>
              </a:spcAft>
              <a:defRPr sz="11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BA41F65D-2AF3-CB42-9D5C-831125A9A7D5}"/>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527329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321200"/>
            <a:ext cx="5940000" cy="2772000"/>
          </a:xfrm>
        </p:spPr>
        <p:txBody>
          <a:bodyPr lIns="0" numCol="1"/>
          <a:lstStyle>
            <a:lvl1pPr marL="0" indent="0" algn="l">
              <a:lnSpc>
                <a:spcPct val="100000"/>
              </a:lnSpc>
              <a:spcAft>
                <a:spcPts val="600"/>
              </a:spcAft>
              <a:defRPr sz="1200" b="1">
                <a:solidFill>
                  <a:schemeClr val="tx1"/>
                </a:solidFill>
              </a:defRPr>
            </a:lvl1pPr>
            <a:lvl2pPr marL="0" indent="0" algn="l">
              <a:lnSpc>
                <a:spcPts val="1400"/>
              </a:lnSpc>
              <a:spcBef>
                <a:spcPts val="300"/>
              </a:spcBef>
              <a:spcAft>
                <a:spcPts val="600"/>
              </a:spcAft>
              <a:buClr>
                <a:schemeClr val="tx1"/>
              </a:buClr>
              <a:buSzPct val="120000"/>
              <a:buFont typeface="Arial" pitchFamily="34" charset="0"/>
              <a:buNone/>
              <a:defRPr sz="1100" b="0">
                <a:solidFill>
                  <a:srgbClr val="000000"/>
                </a:solidFill>
              </a:defRPr>
            </a:lvl2pPr>
            <a:lvl3pPr marL="180000" indent="-126000" algn="l">
              <a:lnSpc>
                <a:spcPts val="1400"/>
              </a:lnSpc>
              <a:spcAft>
                <a:spcPts val="400"/>
              </a:spcAft>
              <a:buClr>
                <a:srgbClr val="000000"/>
              </a:buClr>
              <a:buSzPct val="120000"/>
              <a:buFont typeface="Arial" pitchFamily="34" charset="0"/>
              <a:buChar char="•"/>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9" name="Text Placeholder 9"/>
          <p:cNvSpPr>
            <a:spLocks noGrp="1"/>
          </p:cNvSpPr>
          <p:nvPr>
            <p:ph type="body" sz="quarter" idx="15"/>
          </p:nvPr>
        </p:nvSpPr>
        <p:spPr>
          <a:xfrm>
            <a:off x="464402" y="5713766"/>
            <a:ext cx="5832000" cy="2016000"/>
          </a:xfrm>
        </p:spPr>
        <p:txBody>
          <a:bodyPr lIns="90000" tIns="36000" rIns="90000" bIns="36000"/>
          <a:lstStyle>
            <a:lvl1pPr>
              <a:lnSpc>
                <a:spcPct val="100000"/>
              </a:lnSpc>
              <a:spcAft>
                <a:spcPts val="200"/>
              </a:spcAft>
              <a:defRPr sz="1400" b="1">
                <a:solidFill>
                  <a:schemeClr val="tx1"/>
                </a:solidFill>
              </a:defRPr>
            </a:lvl1pPr>
            <a:lvl2pPr>
              <a:spcAft>
                <a:spcPts val="1200"/>
              </a:spcAft>
              <a:defRPr sz="1100">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228488" y="4238620"/>
            <a:ext cx="4320000" cy="1044000"/>
          </a:xfrm>
        </p:spPr>
        <p:txBody>
          <a:bodyPr lIns="90000" tIns="36000" rIns="90000" bIns="36000" anchor="ctr" anchorCtr="0"/>
          <a:lstStyle>
            <a:lvl1pPr algn="ctr">
              <a:lnSpc>
                <a:spcPts val="1300"/>
              </a:lnSpc>
              <a:spcAft>
                <a:spcPts val="300"/>
              </a:spcAft>
              <a:defRPr sz="1200" b="0">
                <a:solidFill>
                  <a:schemeClr val="tx1"/>
                </a:solidFill>
              </a:defRPr>
            </a:lvl1pPr>
            <a:lvl2pPr marL="0" indent="0" algn="ctr">
              <a:lnSpc>
                <a:spcPts val="1300"/>
              </a:lnSpc>
              <a:spcAft>
                <a:spcPts val="900"/>
              </a:spcAft>
              <a:buFont typeface="Arial" pitchFamily="34" charset="0"/>
              <a:buNone/>
              <a:defRPr sz="900" b="1">
                <a:solidFill>
                  <a:schemeClr val="tx1"/>
                </a:solidFill>
              </a:defRPr>
            </a:lvl2pPr>
          </a:lstStyle>
          <a:p>
            <a:pPr lvl="0"/>
            <a:r>
              <a:rPr lang="en-GB" noProof="0"/>
              <a:t>Click to edit Master text styles</a:t>
            </a:r>
          </a:p>
          <a:p>
            <a:pPr lvl="1"/>
            <a:r>
              <a:rPr lang="en-GB" noProof="0"/>
              <a:t>Second level</a:t>
            </a:r>
          </a:p>
        </p:txBody>
      </p:sp>
      <p:sp>
        <p:nvSpPr>
          <p:cNvPr id="8" name="Footer Placeholder 59">
            <a:extLst>
              <a:ext uri="{FF2B5EF4-FFF2-40B4-BE49-F238E27FC236}">
                <a16:creationId xmlns:a16="http://schemas.microsoft.com/office/drawing/2014/main" id="{0A52F6A6-09A1-E246-8CDF-A10244BA9259}"/>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422486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1620000" y="2353226"/>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1620000" y="4540021"/>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1620000" y="6825942"/>
            <a:ext cx="475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1200"/>
            <a:ext cx="5976000" cy="631404"/>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620000" y="2588874"/>
            <a:ext cx="4752000" cy="1752090"/>
          </a:xfrm>
        </p:spPr>
        <p:txBody>
          <a:bodyPr lIns="0" numCol="1"/>
          <a:lstStyle>
            <a:lvl1pPr marL="0" indent="0" algn="l">
              <a:lnSpc>
                <a:spcPts val="13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1620000" y="4765874"/>
            <a:ext cx="4752000" cy="1861106"/>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1620000" y="7060698"/>
            <a:ext cx="4752000" cy="1836000"/>
          </a:xfrm>
        </p:spPr>
        <p:txBody>
          <a:bodyPr lIns="0" numCol="1"/>
          <a:lstStyle>
            <a:lvl1pPr marL="0" indent="0" algn="l">
              <a:lnSpc>
                <a:spcPts val="1400"/>
              </a:lnSpc>
              <a:spcAft>
                <a:spcPts val="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8" name="Text Placeholder 17"/>
          <p:cNvSpPr>
            <a:spLocks noGrp="1"/>
          </p:cNvSpPr>
          <p:nvPr>
            <p:ph type="body" sz="quarter" idx="22"/>
          </p:nvPr>
        </p:nvSpPr>
        <p:spPr>
          <a:xfrm>
            <a:off x="430726" y="1001628"/>
            <a:ext cx="5976000" cy="1152000"/>
          </a:xfrm>
        </p:spPr>
        <p:txBody>
          <a:bodyPr/>
          <a:lstStyle>
            <a:lvl1pPr>
              <a:lnSpc>
                <a:spcPct val="100000"/>
              </a:lnSpc>
              <a:spcAft>
                <a:spcPts val="0"/>
              </a:spcAft>
              <a:defRPr sz="1600" b="1">
                <a:solidFill>
                  <a:schemeClr val="accent1"/>
                </a:solidFill>
                <a:latin typeface="+mj-lt"/>
              </a:defRPr>
            </a:lvl1pPr>
            <a:lvl2pPr>
              <a:lnSpc>
                <a:spcPct val="100000"/>
              </a:lnSpc>
              <a:spcAft>
                <a:spcPts val="200"/>
              </a:spcAft>
              <a:defRPr sz="1200"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4258166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0"/>
            <a:ext cx="6861600" cy="9705846"/>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666852"/>
            <a:ext cx="6120000" cy="2448000"/>
          </a:xfrm>
        </p:spPr>
        <p:txBody>
          <a:bodyPr/>
          <a:lstStyle>
            <a:lvl1pPr marL="0">
              <a:lnSpc>
                <a:spcPts val="1600"/>
              </a:lnSpc>
              <a:spcAft>
                <a:spcPts val="600"/>
              </a:spcAft>
              <a:defRPr sz="1200" b="0">
                <a:solidFill>
                  <a:schemeClr val="bg1"/>
                </a:solidFill>
              </a:defRPr>
            </a:lvl1pPr>
            <a:lvl2pPr defTabSz="900000">
              <a:lnSpc>
                <a:spcPts val="1400"/>
              </a:lnSpc>
              <a:spcBef>
                <a:spcPts val="600"/>
              </a:spcBef>
              <a:spcAft>
                <a:spcPts val="600"/>
              </a:spcAft>
              <a:tabLst>
                <a:tab pos="576000" algn="l"/>
              </a:tabLst>
              <a:defRPr sz="1200" b="1">
                <a:solidFill>
                  <a:schemeClr val="bg1"/>
                </a:solidFill>
              </a:defRPr>
            </a:lvl2pPr>
            <a:lvl3pPr marL="180000" indent="-180000">
              <a:lnSpc>
                <a:spcPts val="1200"/>
              </a:lnSpc>
              <a:spcAft>
                <a:spcPts val="600"/>
              </a:spcAft>
              <a:buFont typeface="Arial" pitchFamily="34" charset="0"/>
              <a:buChar char="•"/>
              <a:defRPr sz="1100" b="1">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1E114880-4BC2-8F46-9C2B-C5231CDC2B3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3300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469578" y="1238224"/>
            <a:ext cx="5832000" cy="216000"/>
          </a:xfrm>
        </p:spPr>
        <p:txBody>
          <a:bodyPr/>
          <a:lstStyle>
            <a:lvl1pPr>
              <a:defRPr sz="1400" b="1">
                <a:solidFill>
                  <a:schemeClr val="accent1"/>
                </a:solidFill>
                <a:latin typeface="+mj-lt"/>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1" name="Text Placeholder 8"/>
          <p:cNvSpPr>
            <a:spLocks noGrp="1"/>
          </p:cNvSpPr>
          <p:nvPr>
            <p:ph type="body" sz="quarter" idx="16"/>
          </p:nvPr>
        </p:nvSpPr>
        <p:spPr>
          <a:xfrm>
            <a:off x="469578" y="4953000"/>
            <a:ext cx="5832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p:txBody>
      </p:sp>
      <p:sp>
        <p:nvSpPr>
          <p:cNvPr id="15" name="Content Placeholder 2"/>
          <p:cNvSpPr>
            <a:spLocks noGrp="1"/>
          </p:cNvSpPr>
          <p:nvPr>
            <p:ph idx="19"/>
          </p:nvPr>
        </p:nvSpPr>
        <p:spPr>
          <a:xfrm>
            <a:off x="469578" y="1502642"/>
            <a:ext cx="5832000" cy="2664000"/>
          </a:xfrm>
        </p:spPr>
        <p:txBody>
          <a:bodyPr lIns="0" numCol="1"/>
          <a:lstStyle>
            <a:lvl1pPr marL="0" indent="0" algn="l">
              <a:lnSpc>
                <a:spcPts val="13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469578" y="5217418"/>
            <a:ext cx="5832000" cy="3204000"/>
          </a:xfrm>
        </p:spPr>
        <p:txBody>
          <a:bodyPr lIns="0" numCol="1"/>
          <a:lstStyle>
            <a:lvl1pPr marL="0" indent="0" algn="l">
              <a:lnSpc>
                <a:spcPts val="1400"/>
              </a:lnSpc>
              <a:spcAft>
                <a:spcPts val="1200"/>
              </a:spcAft>
              <a:defRPr sz="11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9" name="Picture Placeholder 18"/>
          <p:cNvSpPr>
            <a:spLocks noGrp="1"/>
          </p:cNvSpPr>
          <p:nvPr>
            <p:ph type="pic" sz="quarter" idx="22"/>
          </p:nvPr>
        </p:nvSpPr>
        <p:spPr>
          <a:xfrm>
            <a:off x="3534298" y="1515193"/>
            <a:ext cx="2772000" cy="2000250"/>
          </a:xfrm>
        </p:spPr>
        <p:txBody>
          <a:bodyPr/>
          <a:lstStyle/>
          <a:p>
            <a:r>
              <a:rPr lang="en-GB"/>
              <a:t>Click icon to add picture</a:t>
            </a:r>
          </a:p>
        </p:txBody>
      </p:sp>
      <p:sp>
        <p:nvSpPr>
          <p:cNvPr id="20" name="Picture Placeholder 18"/>
          <p:cNvSpPr>
            <a:spLocks noGrp="1"/>
          </p:cNvSpPr>
          <p:nvPr>
            <p:ph type="pic" sz="quarter" idx="23"/>
          </p:nvPr>
        </p:nvSpPr>
        <p:spPr>
          <a:xfrm>
            <a:off x="3536386" y="5226240"/>
            <a:ext cx="2772000" cy="2000250"/>
          </a:xfrm>
        </p:spPr>
        <p:txBody>
          <a:bodyPr/>
          <a:lstStyle/>
          <a:p>
            <a:r>
              <a:rPr lang="en-GB"/>
              <a:t>Click icon to add picture</a:t>
            </a:r>
          </a:p>
        </p:txBody>
      </p:sp>
      <p:sp>
        <p:nvSpPr>
          <p:cNvPr id="10" name="Footer Placeholder 59">
            <a:extLst>
              <a:ext uri="{FF2B5EF4-FFF2-40B4-BE49-F238E27FC236}">
                <a16:creationId xmlns:a16="http://schemas.microsoft.com/office/drawing/2014/main" id="{5B86B38E-FBBD-9E45-8E38-CBBBDD0BAAF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928482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13" name="Picture 12" descr="P8 Background shape.png"/>
          <p:cNvPicPr>
            <a:picLocks noChangeAspect="1"/>
          </p:cNvPicPr>
          <p:nvPr userDrawn="1"/>
        </p:nvPicPr>
        <p:blipFill>
          <a:blip r:embed="rId2" cstate="print"/>
          <a:stretch>
            <a:fillRect/>
          </a:stretch>
        </p:blipFill>
        <p:spPr>
          <a:xfrm>
            <a:off x="-1" y="1"/>
            <a:ext cx="6861600" cy="9705844"/>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24" y="3548624"/>
            <a:ext cx="6858024" cy="6357982"/>
          </a:xfrm>
        </p:spPr>
        <p:txBody>
          <a:bodyPr anchor="ctr" anchorCtr="0"/>
          <a:lstStyle>
            <a:lvl1pPr algn="ctr">
              <a:defRPr sz="2800">
                <a:solidFill>
                  <a:schemeClr val="tx1"/>
                </a:solidFill>
              </a:defRPr>
            </a:lvl1pPr>
          </a:lstStyle>
          <a:p>
            <a:r>
              <a:rPr lang="en-GB"/>
              <a:t>Click icon to add picture</a:t>
            </a:r>
            <a:endParaRPr lang="en-GB" dirty="0"/>
          </a:p>
        </p:txBody>
      </p:sp>
      <p:sp>
        <p:nvSpPr>
          <p:cNvPr id="12" name="Text Placeholder 11"/>
          <p:cNvSpPr>
            <a:spLocks noGrp="1"/>
          </p:cNvSpPr>
          <p:nvPr>
            <p:ph type="body" sz="quarter" idx="15" hasCustomPrompt="1"/>
          </p:nvPr>
        </p:nvSpPr>
        <p:spPr>
          <a:xfrm>
            <a:off x="395292" y="1229422"/>
            <a:ext cx="6072187" cy="432000"/>
          </a:xfrm>
        </p:spPr>
        <p:txBody>
          <a:bodyPr/>
          <a:lstStyle>
            <a:lvl1pPr>
              <a:lnSpc>
                <a:spcPts val="3500"/>
              </a:lnSpc>
              <a:spcAft>
                <a:spcPts val="0"/>
              </a:spcAft>
              <a:defRPr sz="3200" b="1">
                <a:solidFill>
                  <a:schemeClr val="bg1"/>
                </a:solidFill>
                <a:latin typeface="+mj-lt"/>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1740004"/>
            <a:ext cx="6120000" cy="2916000"/>
          </a:xfrm>
        </p:spPr>
        <p:txBody>
          <a:bodyPr/>
          <a:lstStyle>
            <a:lvl1pPr marL="0">
              <a:lnSpc>
                <a:spcPts val="1600"/>
              </a:lnSpc>
              <a:spcAft>
                <a:spcPts val="0"/>
              </a:spcAft>
              <a:defRPr sz="1200" b="0">
                <a:solidFill>
                  <a:schemeClr val="bg1"/>
                </a:solidFill>
              </a:defRPr>
            </a:lvl1pPr>
            <a:lvl2pPr defTabSz="900000">
              <a:lnSpc>
                <a:spcPts val="1400"/>
              </a:lnSpc>
              <a:spcBef>
                <a:spcPts val="600"/>
              </a:spcBef>
              <a:spcAft>
                <a:spcPts val="600"/>
              </a:spcAft>
              <a:tabLst>
                <a:tab pos="576000" algn="l"/>
              </a:tabLst>
              <a:defRPr sz="1200" b="0">
                <a:solidFill>
                  <a:schemeClr val="bg1"/>
                </a:solidFill>
              </a:defRPr>
            </a:lvl2pPr>
            <a:lvl3pPr marL="180000" indent="-180000">
              <a:lnSpc>
                <a:spcPts val="1300"/>
              </a:lnSpc>
              <a:spcAft>
                <a:spcPts val="600"/>
              </a:spcAft>
              <a:buFont typeface="Arial" pitchFamily="34" charset="0"/>
              <a:buChar char="•"/>
              <a:defRPr sz="1100" b="0">
                <a:solidFill>
                  <a:schemeClr val="bg1"/>
                </a:solidFill>
              </a:defRPr>
            </a:lvl3pPr>
            <a:lvl4pPr>
              <a:spcAft>
                <a:spcPts val="1000"/>
              </a:spcAft>
              <a:defRPr sz="1000">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Footer Placeholder 59">
            <a:extLst>
              <a:ext uri="{FF2B5EF4-FFF2-40B4-BE49-F238E27FC236}">
                <a16:creationId xmlns:a16="http://schemas.microsoft.com/office/drawing/2014/main" id="{7D3AD06B-F3D9-E34F-8B0A-989DD70C23B8}"/>
              </a:ext>
            </a:extLst>
          </p:cNvPr>
          <p:cNvSpPr>
            <a:spLocks noGrp="1"/>
          </p:cNvSpPr>
          <p:nvPr>
            <p:ph type="ftr" sz="quarter" idx="13"/>
          </p:nvPr>
        </p:nvSpPr>
        <p:spPr>
          <a:xfrm>
            <a:off x="409552" y="339081"/>
            <a:ext cx="6048000" cy="360000"/>
          </a:xfrm>
        </p:spPr>
        <p:txBody>
          <a:bodyPr/>
          <a:lstStyle>
            <a:lvl1pPr>
              <a:defRPr>
                <a:solidFill>
                  <a:schemeClr val="bg1"/>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492058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y We Wo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095348"/>
            <a:ext cx="5940000" cy="8286808"/>
          </a:xfrm>
        </p:spPr>
        <p:txBody>
          <a:bodyPr lIns="0" numCol="1"/>
          <a:lstStyle>
            <a:lvl1pPr marL="0" indent="0" algn="l">
              <a:lnSpc>
                <a:spcPct val="100000"/>
              </a:lnSpc>
              <a:spcAft>
                <a:spcPts val="200"/>
              </a:spcAft>
              <a:defRPr sz="1400" b="1">
                <a:solidFill>
                  <a:schemeClr val="accent1"/>
                </a:solidFill>
                <a:latin typeface="+mj-lt"/>
              </a:defRPr>
            </a:lvl1pPr>
            <a:lvl2pPr marL="0" indent="0" algn="l">
              <a:lnSpc>
                <a:spcPts val="1500"/>
              </a:lnSpc>
              <a:spcBef>
                <a:spcPts val="300"/>
              </a:spcBef>
              <a:spcAft>
                <a:spcPts val="1200"/>
              </a:spcAft>
              <a:buClr>
                <a:schemeClr val="tx1"/>
              </a:buClr>
              <a:buSzPct val="120000"/>
              <a:buFont typeface="Arial" pitchFamily="34" charset="0"/>
              <a:buNone/>
              <a:defRPr sz="1100" b="1">
                <a:solidFill>
                  <a:srgbClr val="000000"/>
                </a:solidFill>
              </a:defRPr>
            </a:lvl2pPr>
            <a:lvl3pPr marL="0" indent="0" algn="l">
              <a:lnSpc>
                <a:spcPts val="1500"/>
              </a:lnSpc>
              <a:spcBef>
                <a:spcPts val="300"/>
              </a:spcBef>
              <a:spcAft>
                <a:spcPts val="1200"/>
              </a:spcAft>
              <a:buClr>
                <a:schemeClr val="tx1"/>
              </a:buClr>
              <a:buSzPct val="120000"/>
              <a:buFont typeface="Arial" pitchFamily="34" charset="0"/>
              <a:buNone/>
              <a:defRPr sz="1100" b="0">
                <a:solidFill>
                  <a:srgbClr val="000000"/>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7" name="Footer Placeholder 59">
            <a:extLst>
              <a:ext uri="{FF2B5EF4-FFF2-40B4-BE49-F238E27FC236}">
                <a16:creationId xmlns:a16="http://schemas.microsoft.com/office/drawing/2014/main" id="{078E8C9E-F4B5-624D-ADBF-B0711EE20AF4}"/>
              </a:ext>
            </a:extLst>
          </p:cNvPr>
          <p:cNvSpPr>
            <a:spLocks noGrp="1"/>
          </p:cNvSpPr>
          <p:nvPr>
            <p:ph type="ftr" sz="quarter" idx="14"/>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395833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Text Placeholder 16"/>
          <p:cNvSpPr>
            <a:spLocks noGrp="1"/>
          </p:cNvSpPr>
          <p:nvPr>
            <p:ph type="body" sz="quarter" idx="16"/>
          </p:nvPr>
        </p:nvSpPr>
        <p:spPr>
          <a:xfrm>
            <a:off x="409584" y="1058771"/>
            <a:ext cx="5976000" cy="1036709"/>
          </a:xfrm>
        </p:spPr>
        <p:txBody>
          <a:bodyPr/>
          <a:lstStyle>
            <a:lvl1pPr>
              <a:lnSpc>
                <a:spcPct val="100000"/>
              </a:lnSpc>
              <a:spcAft>
                <a:spcPts val="400"/>
              </a:spcAft>
              <a:defRPr sz="3200" b="1">
                <a:solidFill>
                  <a:schemeClr val="accent1"/>
                </a:solidFill>
                <a:latin typeface="+mj-lt"/>
              </a:defRPr>
            </a:lvl1pPr>
            <a:lvl2pPr>
              <a:lnSpc>
                <a:spcPts val="1600"/>
              </a:lnSpc>
              <a:spcAft>
                <a:spcPts val="1000"/>
              </a:spcAft>
              <a:defRPr sz="1400" b="1"/>
            </a:lvl2pPr>
          </a:lstStyle>
          <a:p>
            <a:pPr lvl="0"/>
            <a:r>
              <a:rPr lang="en-GB" noProof="0"/>
              <a:t>Click to edit Master text styles</a:t>
            </a:r>
          </a:p>
          <a:p>
            <a:pPr lvl="1"/>
            <a:r>
              <a:rPr lang="en-GB" noProof="0"/>
              <a:t>Second level</a:t>
            </a:r>
          </a:p>
        </p:txBody>
      </p:sp>
      <p:sp>
        <p:nvSpPr>
          <p:cNvPr id="12" name="Text Placeholder 16"/>
          <p:cNvSpPr>
            <a:spLocks noGrp="1"/>
          </p:cNvSpPr>
          <p:nvPr>
            <p:ph type="body" sz="quarter" idx="17"/>
          </p:nvPr>
        </p:nvSpPr>
        <p:spPr>
          <a:xfrm>
            <a:off x="414331" y="6167446"/>
            <a:ext cx="5976000" cy="3286148"/>
          </a:xfrm>
        </p:spPr>
        <p:txBody>
          <a:bodyPr/>
          <a:lstStyle>
            <a:lvl1pPr>
              <a:lnSpc>
                <a:spcPts val="2200"/>
              </a:lnSpc>
              <a:spcAft>
                <a:spcPts val="400"/>
              </a:spcAft>
              <a:defRPr sz="2000" b="1">
                <a:solidFill>
                  <a:schemeClr val="accent1"/>
                </a:solidFill>
              </a:defRPr>
            </a:lvl1pPr>
            <a:lvl2pPr>
              <a:lnSpc>
                <a:spcPts val="1300"/>
              </a:lnSpc>
              <a:spcAft>
                <a:spcPts val="1000"/>
              </a:spcAft>
              <a:defRPr sz="1100" b="0">
                <a:solidFill>
                  <a:srgbClr val="000000"/>
                </a:solidFill>
              </a:defRPr>
            </a:lvl2pPr>
          </a:lstStyle>
          <a:p>
            <a:pPr lvl="0"/>
            <a:r>
              <a:rPr lang="en-GB" noProof="0"/>
              <a:t>Click to edit Master text styles</a:t>
            </a:r>
          </a:p>
          <a:p>
            <a:pPr lvl="1"/>
            <a:r>
              <a:rPr lang="en-GB" noProof="0"/>
              <a:t>Second level</a:t>
            </a:r>
          </a:p>
        </p:txBody>
      </p:sp>
      <p:sp>
        <p:nvSpPr>
          <p:cNvPr id="13" name="Text Placeholder 16"/>
          <p:cNvSpPr>
            <a:spLocks noGrp="1"/>
          </p:cNvSpPr>
          <p:nvPr>
            <p:ph type="body" sz="quarter" idx="18"/>
          </p:nvPr>
        </p:nvSpPr>
        <p:spPr>
          <a:xfrm>
            <a:off x="485760" y="4472582"/>
            <a:ext cx="5868000" cy="1152000"/>
          </a:xfrm>
        </p:spPr>
        <p:txBody>
          <a:bodyPr/>
          <a:lstStyle>
            <a:lvl1pPr>
              <a:lnSpc>
                <a:spcPts val="2200"/>
              </a:lnSpc>
              <a:spcAft>
                <a:spcPts val="400"/>
              </a:spcAft>
              <a:defRPr sz="2000" b="1">
                <a:solidFill>
                  <a:schemeClr val="accent1"/>
                </a:solidFill>
              </a:defRPr>
            </a:lvl1pPr>
            <a:lvl2pPr marL="228600" indent="-228600">
              <a:lnSpc>
                <a:spcPts val="1200"/>
              </a:lnSpc>
              <a:spcAft>
                <a:spcPts val="1000"/>
              </a:spcAft>
              <a:buClr>
                <a:srgbClr val="000000"/>
              </a:buClr>
              <a:buFont typeface="+mj-lt"/>
              <a:buAutoNum type="arabicPeriod"/>
              <a:defRPr sz="1100" b="0">
                <a:solidFill>
                  <a:srgbClr val="000000"/>
                </a:solidFill>
              </a:defRPr>
            </a:lvl2pPr>
          </a:lstStyle>
          <a:p>
            <a:pPr lvl="0"/>
            <a:r>
              <a:rPr lang="en-GB" noProof="0"/>
              <a:t>Click to edit Master text styles</a:t>
            </a:r>
          </a:p>
          <a:p>
            <a:pPr lvl="1"/>
            <a:r>
              <a:rPr lang="en-GB" noProof="0"/>
              <a:t>Second level</a:t>
            </a:r>
          </a:p>
        </p:txBody>
      </p:sp>
      <p:sp>
        <p:nvSpPr>
          <p:cNvPr id="16" name="Table Placeholder 15"/>
          <p:cNvSpPr>
            <a:spLocks noGrp="1"/>
          </p:cNvSpPr>
          <p:nvPr>
            <p:ph type="tbl" sz="quarter" idx="19"/>
          </p:nvPr>
        </p:nvSpPr>
        <p:spPr>
          <a:xfrm>
            <a:off x="500062" y="2309794"/>
            <a:ext cx="5832000" cy="1548000"/>
          </a:xfrm>
        </p:spPr>
        <p:txBody>
          <a:bodyPr anchor="ctr" anchorCtr="0"/>
          <a:lstStyle>
            <a:lvl1pPr algn="ctr">
              <a:defRPr sz="1400">
                <a:solidFill>
                  <a:schemeClr val="tx1"/>
                </a:solidFill>
              </a:defRPr>
            </a:lvl1pPr>
          </a:lstStyle>
          <a:p>
            <a:r>
              <a:rPr lang="en-GB"/>
              <a:t>Click icon to add table</a:t>
            </a:r>
          </a:p>
        </p:txBody>
      </p:sp>
      <p:sp>
        <p:nvSpPr>
          <p:cNvPr id="8" name="Footer Placeholder 59">
            <a:extLst>
              <a:ext uri="{FF2B5EF4-FFF2-40B4-BE49-F238E27FC236}">
                <a16:creationId xmlns:a16="http://schemas.microsoft.com/office/drawing/2014/main" id="{68A5605C-A007-A342-8F18-022B17751201}"/>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19322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285728" y="380968"/>
            <a:ext cx="6357982" cy="500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1800" b="1">
                <a:solidFill>
                  <a:schemeClr val="bg1"/>
                </a:solidFill>
                <a:latin typeface="+mj-lt"/>
              </a:defRPr>
            </a:lvl1pPr>
            <a:lvl2pPr marL="0" indent="0">
              <a:lnSpc>
                <a:spcPts val="1300"/>
              </a:lnSpc>
              <a:spcBef>
                <a:spcPts val="1200"/>
              </a:spcBef>
              <a:spcAft>
                <a:spcPts val="600"/>
              </a:spcAft>
              <a:buClr>
                <a:schemeClr val="tx1"/>
              </a:buClr>
              <a:buSzPct val="120000"/>
              <a:buFont typeface="Arial" pitchFamily="34" charset="0"/>
              <a:buNone/>
              <a:defRPr sz="1200" b="1">
                <a:solidFill>
                  <a:schemeClr val="accent1"/>
                </a:solidFill>
              </a:defRPr>
            </a:lvl2pPr>
            <a:lvl3pPr marL="0" indent="0">
              <a:lnSpc>
                <a:spcPts val="1400"/>
              </a:lnSpc>
              <a:spcBef>
                <a:spcPts val="600"/>
              </a:spcBef>
              <a:spcAft>
                <a:spcPts val="600"/>
              </a:spcAft>
              <a:buClr>
                <a:schemeClr val="tx1"/>
              </a:buClr>
              <a:buSzPct val="120000"/>
              <a:buFont typeface="Arial" pitchFamily="34" charset="0"/>
              <a:buNone/>
              <a:defRPr sz="1200">
                <a:solidFill>
                  <a:srgbClr val="000000"/>
                </a:solidFill>
              </a:defRPr>
            </a:lvl3pPr>
            <a:lvl4pPr marL="180000" indent="-180000">
              <a:lnSpc>
                <a:spcPts val="1200"/>
              </a:lnSpc>
              <a:spcAft>
                <a:spcPts val="0"/>
              </a:spcAft>
              <a:buClr>
                <a:srgbClr val="000000"/>
              </a:buClr>
              <a:buFont typeface="Arial" pitchFamily="34" charset="0"/>
              <a:buChar char="•"/>
              <a:defRPr sz="1200">
                <a:solidFill>
                  <a:srgbClr val="000000"/>
                </a:solidFill>
              </a:defRPr>
            </a:lvl4pPr>
            <a:lvl5pPr>
              <a:lnSpc>
                <a:spcPts val="1400"/>
              </a:lnSpc>
              <a:spcAft>
                <a:spcPts val="1200"/>
              </a:spcAft>
              <a:defRPr sz="12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2177029" y="7498372"/>
            <a:ext cx="4068000" cy="1598032"/>
          </a:xfrm>
        </p:spPr>
        <p:txBody>
          <a:bodyPr lIns="0"/>
          <a:lstStyle>
            <a:lvl1pPr>
              <a:lnSpc>
                <a:spcPts val="1700"/>
              </a:lnSpc>
              <a:spcAft>
                <a:spcPts val="400"/>
              </a:spcAft>
              <a:defRPr sz="1200" b="1">
                <a:solidFill>
                  <a:schemeClr val="bg1"/>
                </a:solidFill>
              </a:defRPr>
            </a:lvl1pPr>
            <a:lvl2pPr marL="0" indent="0">
              <a:lnSpc>
                <a:spcPts val="1300"/>
              </a:lnSpc>
              <a:spcAft>
                <a:spcPts val="900"/>
              </a:spcAft>
              <a:buClr>
                <a:schemeClr val="tx1"/>
              </a:buClr>
              <a:buSzPct val="120000"/>
              <a:buFont typeface="Arial" pitchFamily="34" charset="0"/>
              <a:buNone/>
              <a:defRPr sz="1100">
                <a:solidFill>
                  <a:schemeClr val="bg1"/>
                </a:solidFill>
              </a:defRPr>
            </a:lvl2pPr>
            <a:lvl3pPr marL="360000" indent="0">
              <a:lnSpc>
                <a:spcPts val="1200"/>
              </a:lnSpc>
              <a:spcAft>
                <a:spcPts val="600"/>
              </a:spcAft>
              <a:buClr>
                <a:schemeClr val="tx1"/>
              </a:buClr>
              <a:buSzPct val="120000"/>
              <a:buFont typeface="Arial" pitchFamily="34" charset="0"/>
              <a:buNone/>
              <a:defRPr sz="1000" b="1">
                <a:solidFill>
                  <a:schemeClr val="bg1"/>
                </a:solidFill>
              </a:defRPr>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a:t>Click icon to add picture</a:t>
            </a:r>
            <a:endParaRPr lang="en-GB" dirty="0"/>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1"/>
                </a:solidFill>
              </a:defRPr>
            </a:lvl1pPr>
            <a:lvl2pPr marL="0" indent="0">
              <a:lnSpc>
                <a:spcPct val="100000"/>
              </a:lnSpc>
              <a:spcAft>
                <a:spcPts val="900"/>
              </a:spcAft>
              <a:buClr>
                <a:schemeClr val="tx1"/>
              </a:buClr>
              <a:buSzPct val="120000"/>
              <a:buFont typeface="Arial" pitchFamily="34" charset="0"/>
              <a:buNone/>
              <a:defRPr sz="1100">
                <a:solidFill>
                  <a:srgbClr val="000000"/>
                </a:solidFill>
              </a:defRPr>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89C64EF-986F-3B41-B881-4987B323B155}"/>
              </a:ext>
            </a:extLst>
          </p:cNvPr>
          <p:cNvSpPr>
            <a:spLocks noGrp="1"/>
          </p:cNvSpPr>
          <p:nvPr>
            <p:ph type="ftr" sz="quarter" idx="20"/>
          </p:nvPr>
        </p:nvSpPr>
        <p:spPr>
          <a:xfrm>
            <a:off x="409552" y="339081"/>
            <a:ext cx="6048000" cy="360000"/>
          </a:xfrm>
        </p:spPr>
        <p:txBody>
          <a:body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2649978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pic>
        <p:nvPicPr>
          <p:cNvPr id="13" name="Picture 12" descr="BACK COVER.jpg"/>
          <p:cNvPicPr>
            <a:picLocks noChangeAspect="1"/>
          </p:cNvPicPr>
          <p:nvPr userDrawn="1"/>
        </p:nvPicPr>
        <p:blipFill>
          <a:blip r:embed="rId2" cstate="print"/>
          <a:stretch>
            <a:fillRect/>
          </a:stretch>
        </p:blipFill>
        <p:spPr>
          <a:xfrm>
            <a:off x="0" y="0"/>
            <a:ext cx="6858000" cy="9900000"/>
          </a:xfrm>
          <a:prstGeom prst="rect">
            <a:avLst/>
          </a:prstGeom>
        </p:spPr>
      </p:pic>
    </p:spTree>
    <p:extLst>
      <p:ext uri="{BB962C8B-B14F-4D97-AF65-F5344CB8AC3E}">
        <p14:creationId xmlns:p14="http://schemas.microsoft.com/office/powerpoint/2010/main" val="825885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D3F-9AF9-7920-BE72-24281BE677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E59D1-4818-6682-C19A-E482646B6ABF}"/>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AE5AC-E9B5-85D3-AE70-29CBDF222BA2}"/>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1201-4A06-2383-B5BE-4952D7F006E0}"/>
              </a:ext>
            </a:extLst>
          </p:cNvPr>
          <p:cNvSpPr>
            <a:spLocks noGrp="1"/>
          </p:cNvSpPr>
          <p:nvPr>
            <p:ph type="dt" sz="half" idx="10"/>
          </p:nvPr>
        </p:nvSpPr>
        <p:spPr/>
        <p:txBody>
          <a:bodyPr/>
          <a:lstStyle/>
          <a:p>
            <a:fld id="{4BC96869-03F6-4623-86D0-C97C9DE27A9A}" type="datetimeFigureOut">
              <a:rPr lang="en-GB" smtClean="0"/>
              <a:t>17/03/2025</a:t>
            </a:fld>
            <a:endParaRPr lang="en-GB" dirty="0"/>
          </a:p>
        </p:txBody>
      </p:sp>
      <p:sp>
        <p:nvSpPr>
          <p:cNvPr id="6" name="Footer Placeholder 5">
            <a:extLst>
              <a:ext uri="{FF2B5EF4-FFF2-40B4-BE49-F238E27FC236}">
                <a16:creationId xmlns:a16="http://schemas.microsoft.com/office/drawing/2014/main" id="{B62AE8D8-87B1-163F-A2A8-9D813444537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B4603DB-6D0E-E464-C43A-A461DDC228C2}"/>
              </a:ext>
            </a:extLst>
          </p:cNvPr>
          <p:cNvSpPr>
            <a:spLocks noGrp="1"/>
          </p:cNvSpPr>
          <p:nvPr>
            <p:ph type="sldNum" sz="quarter" idx="12"/>
          </p:nvPr>
        </p:nvSpPr>
        <p:spPr/>
        <p:txBody>
          <a:bodyPr/>
          <a:lstStyle/>
          <a:p>
            <a:fld id="{157688B8-A4A2-440D-B2C3-7A0E56B47A7B}" type="slidenum">
              <a:rPr lang="en-GB" smtClean="0"/>
              <a:t>‹#›</a:t>
            </a:fld>
            <a:endParaRPr lang="en-GB" dirty="0"/>
          </a:p>
        </p:txBody>
      </p:sp>
    </p:spTree>
    <p:extLst>
      <p:ext uri="{BB962C8B-B14F-4D97-AF65-F5344CB8AC3E}">
        <p14:creationId xmlns:p14="http://schemas.microsoft.com/office/powerpoint/2010/main" val="297879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7" y="7204154"/>
            <a:ext cx="4140000" cy="2057413"/>
          </a:xfrm>
          <a:noFill/>
        </p:spPr>
        <p:txBody>
          <a:bodyPr lIns="0" numCol="1" anchor="ctr" anchorCtr="0"/>
          <a:lstStyle>
            <a:lvl1pPr algn="ctr">
              <a:lnSpc>
                <a:spcPts val="1500"/>
              </a:lnSpc>
              <a:spcAft>
                <a:spcPts val="300"/>
              </a:spcAft>
              <a:defRPr sz="1200" b="0">
                <a:solidFill>
                  <a:schemeClr val="tx1"/>
                </a:solidFill>
              </a:defRPr>
            </a:lvl1pPr>
            <a:lvl2pPr marL="0" indent="0" algn="ctr">
              <a:lnSpc>
                <a:spcPts val="1300"/>
              </a:lnSpc>
              <a:spcAft>
                <a:spcPts val="900"/>
              </a:spcAft>
              <a:buClr>
                <a:schemeClr val="tx1"/>
              </a:buClr>
              <a:buSzPct val="120000"/>
              <a:buFont typeface="Arial" pitchFamily="34" charset="0"/>
              <a:buNone/>
              <a:tabLst>
                <a:tab pos="1433513" algn="r"/>
              </a:tabLst>
              <a:defRPr sz="1000" b="1">
                <a:solidFill>
                  <a:schemeClr val="tx1"/>
                </a:solidFill>
              </a:defRPr>
            </a:lvl2pPr>
            <a:lvl3pPr marL="180000" indent="-108000" algn="ctr">
              <a:lnSpc>
                <a:spcPts val="1300"/>
              </a:lnSpc>
              <a:spcAft>
                <a:spcPts val="900"/>
              </a:spcAft>
              <a:buClr>
                <a:schemeClr val="tx1"/>
              </a:buClr>
              <a:buSzPct val="120000"/>
              <a:buFont typeface="Arial" pitchFamily="34" charset="0"/>
              <a:buChar char="•"/>
              <a:defRPr sz="1000">
                <a:solidFill>
                  <a:schemeClr val="tx1"/>
                </a:solidFill>
              </a:defRPr>
            </a:lvl3pPr>
            <a:lvl4pPr marL="1512000" indent="-108000" algn="ctr">
              <a:lnSpc>
                <a:spcPts val="1300"/>
              </a:lnSpc>
              <a:spcAft>
                <a:spcPts val="0"/>
              </a:spcAft>
              <a:buFont typeface="Arial" pitchFamily="34" charset="0"/>
              <a:buChar char="•"/>
              <a:defRPr sz="1000">
                <a:solidFill>
                  <a:schemeClr val="tx1"/>
                </a:solidFill>
              </a:defRPr>
            </a:lvl4pPr>
            <a:lvl5pPr marL="1440000" algn="ctr">
              <a:lnSpc>
                <a:spcPts val="1200"/>
              </a:lnSpc>
              <a:spcAft>
                <a:spcPts val="0"/>
              </a:spcAft>
              <a:defRPr sz="10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0">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chemeClr val="tx1"/>
                </a:solidFill>
              </a:defRPr>
            </a:lvl2pPr>
            <a:lvl3pPr marL="180000" indent="-126000" algn="l">
              <a:lnSpc>
                <a:spcPts val="1400"/>
              </a:lnSpc>
              <a:spcAft>
                <a:spcPts val="400"/>
              </a:spcAft>
              <a:buClrTx/>
              <a:buSzPct val="120000"/>
              <a:buFont typeface="Arial" pitchFamily="34" charset="0"/>
              <a:buChar char="•"/>
              <a:defRPr sz="1200" b="0">
                <a:solidFill>
                  <a:srgbClr val="000000"/>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200" b="1" spc="0" baseline="0">
                <a:solidFill>
                  <a:schemeClr val="accent1"/>
                </a:solidFill>
              </a:defRPr>
            </a:lvl1pPr>
          </a:lstStyle>
          <a:p>
            <a:r>
              <a:rPr lang="en-GB" noProof="0" dirty="0"/>
              <a:t>Click to enter title</a:t>
            </a:r>
          </a:p>
        </p:txBody>
      </p:sp>
      <p:sp>
        <p:nvSpPr>
          <p:cNvPr id="12" name="Picture Placeholder 11"/>
          <p:cNvSpPr>
            <a:spLocks noGrp="1"/>
          </p:cNvSpPr>
          <p:nvPr>
            <p:ph type="pic" sz="quarter" idx="16"/>
          </p:nvPr>
        </p:nvSpPr>
        <p:spPr>
          <a:xfrm>
            <a:off x="428625" y="4630674"/>
            <a:ext cx="1285875" cy="1512000"/>
          </a:xfrm>
        </p:spPr>
        <p:txBody>
          <a:bodyPr anchor="ctr" anchorCtr="0"/>
          <a:lstStyle>
            <a:lvl1pPr algn="ctr">
              <a:defRPr/>
            </a:lvl1pPr>
          </a:lstStyle>
          <a:p>
            <a:r>
              <a:rPr lang="en-GB"/>
              <a:t>Click icon to add picture</a:t>
            </a:r>
          </a:p>
        </p:txBody>
      </p:sp>
      <p:sp>
        <p:nvSpPr>
          <p:cNvPr id="15" name="Text Placeholder 14"/>
          <p:cNvSpPr>
            <a:spLocks noGrp="1"/>
          </p:cNvSpPr>
          <p:nvPr>
            <p:ph type="body" sz="quarter" idx="17"/>
          </p:nvPr>
        </p:nvSpPr>
        <p:spPr>
          <a:xfrm>
            <a:off x="1867852" y="4623816"/>
            <a:ext cx="4632981" cy="1543630"/>
          </a:xfrm>
        </p:spPr>
        <p:txBody>
          <a:bodyPr/>
          <a:lstStyle>
            <a:lvl1pPr>
              <a:lnSpc>
                <a:spcPts val="1400"/>
              </a:lnSpc>
              <a:spcAft>
                <a:spcPts val="0"/>
              </a:spcAft>
              <a:defRPr sz="1100">
                <a:solidFill>
                  <a:srgbClr val="000000"/>
                </a:solidFill>
              </a:defRPr>
            </a:lvl1pPr>
            <a:lvl2pPr>
              <a:defRPr b="1">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9" name="Footer Placeholder 59">
            <a:extLst>
              <a:ext uri="{FF2B5EF4-FFF2-40B4-BE49-F238E27FC236}">
                <a16:creationId xmlns:a16="http://schemas.microsoft.com/office/drawing/2014/main" id="{AB3D39AD-BA89-8949-950A-9325E7CDC59A}"/>
              </a:ext>
            </a:extLst>
          </p:cNvPr>
          <p:cNvSpPr>
            <a:spLocks noGrp="1"/>
          </p:cNvSpPr>
          <p:nvPr>
            <p:ph type="ftr" sz="quarter" idx="18"/>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71227"/>
            <a:ext cx="581000" cy="360000"/>
          </a:xfrm>
        </p:spPr>
        <p:txBody>
          <a:bodyPr/>
          <a:lstStyle/>
          <a:p>
            <a:fld id="{9295DF58-4118-4551-8C61-1A7ED177FA2D}" type="slidenum">
              <a:rPr lang="en-GB" noProof="0" smtClean="0"/>
              <a:pPr/>
              <a:t>‹#›</a:t>
            </a:fld>
            <a:endParaRPr lang="en-GB" noProof="0"/>
          </a:p>
        </p:txBody>
      </p:sp>
      <p:sp>
        <p:nvSpPr>
          <p:cNvPr id="11" name="Content Placeholder 2"/>
          <p:cNvSpPr>
            <a:spLocks noGrp="1"/>
          </p:cNvSpPr>
          <p:nvPr>
            <p:ph idx="13"/>
          </p:nvPr>
        </p:nvSpPr>
        <p:spPr>
          <a:xfrm>
            <a:off x="428604" y="1666852"/>
            <a:ext cx="5940000" cy="1512000"/>
          </a:xfrm>
        </p:spPr>
        <p:txBody>
          <a:bodyPr lIns="0" numCol="1"/>
          <a:lstStyle>
            <a:lvl1pPr marL="0" indent="0" algn="l">
              <a:lnSpc>
                <a:spcPct val="100000"/>
              </a:lnSpc>
              <a:spcAft>
                <a:spcPts val="200"/>
              </a:spcAft>
              <a:defRPr sz="2000" b="1">
                <a:solidFill>
                  <a:schemeClr val="tx1"/>
                </a:solidFill>
              </a:defRPr>
            </a:lvl1pPr>
            <a:lvl2pPr marL="0" indent="0" algn="l">
              <a:lnSpc>
                <a:spcPts val="1400"/>
              </a:lnSpc>
              <a:spcBef>
                <a:spcPts val="300"/>
              </a:spcBef>
              <a:spcAft>
                <a:spcPts val="1200"/>
              </a:spcAft>
              <a:buClr>
                <a:schemeClr val="tx1"/>
              </a:buClr>
              <a:buSzPct val="120000"/>
              <a:buFont typeface="Arial" pitchFamily="34" charset="0"/>
              <a:buNone/>
              <a:defRPr sz="1200" b="0">
                <a:solidFill>
                  <a:srgbClr val="000000"/>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0" name="Text Placeholder 9"/>
          <p:cNvSpPr>
            <a:spLocks noGrp="1"/>
          </p:cNvSpPr>
          <p:nvPr>
            <p:ph type="body" sz="quarter" idx="14"/>
          </p:nvPr>
        </p:nvSpPr>
        <p:spPr>
          <a:xfrm>
            <a:off x="1379968" y="3428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19" name="Text Placeholder 9"/>
          <p:cNvSpPr>
            <a:spLocks noGrp="1"/>
          </p:cNvSpPr>
          <p:nvPr>
            <p:ph type="body" sz="quarter" idx="15"/>
          </p:nvPr>
        </p:nvSpPr>
        <p:spPr>
          <a:xfrm>
            <a:off x="1378800" y="4860417"/>
            <a:ext cx="4968000" cy="684000"/>
          </a:xfrm>
        </p:spPr>
        <p:txBody>
          <a:bodyPr lIns="90000" tIns="36000" rIns="90000" bIns="36000"/>
          <a:lstStyle>
            <a:lvl1pPr>
              <a:lnSpc>
                <a:spcPct val="100000"/>
              </a:lnSpc>
              <a:spcAft>
                <a:spcPts val="200"/>
              </a:spcAft>
              <a:defRPr sz="1800" b="1">
                <a:solidFill>
                  <a:schemeClr val="accent1"/>
                </a:solidFill>
              </a:defRPr>
            </a:lvl1pPr>
            <a:lvl2pPr>
              <a:defRPr>
                <a:solidFill>
                  <a:srgbClr val="000000"/>
                </a:solidFill>
              </a:defRPr>
            </a:lvl2pPr>
          </a:lstStyle>
          <a:p>
            <a:pPr lvl="0"/>
            <a:r>
              <a:rPr lang="en-GB" noProof="0"/>
              <a:t>Click to edit Master text styles</a:t>
            </a:r>
          </a:p>
          <a:p>
            <a:pPr lvl="1"/>
            <a:r>
              <a:rPr lang="en-GB" noProof="0"/>
              <a:t>Second level</a:t>
            </a:r>
          </a:p>
        </p:txBody>
      </p:sp>
      <p:sp>
        <p:nvSpPr>
          <p:cNvPr id="20" name="Text Placeholder 9"/>
          <p:cNvSpPr>
            <a:spLocks noGrp="1"/>
          </p:cNvSpPr>
          <p:nvPr>
            <p:ph type="body" sz="quarter" idx="16"/>
          </p:nvPr>
        </p:nvSpPr>
        <p:spPr>
          <a:xfrm>
            <a:off x="1378800" y="6242123"/>
            <a:ext cx="4968000" cy="2068463"/>
          </a:xfrm>
        </p:spPr>
        <p:txBody>
          <a:bodyPr lIns="90000" tIns="36000" rIns="90000" bIns="36000"/>
          <a:lstStyle>
            <a:lvl1pPr>
              <a:lnSpc>
                <a:spcPct val="100000"/>
              </a:lnSpc>
              <a:spcAft>
                <a:spcPts val="200"/>
              </a:spcAft>
              <a:defRPr sz="1800" b="1">
                <a:solidFill>
                  <a:schemeClr val="accent1"/>
                </a:solidFill>
              </a:defRPr>
            </a:lvl1pPr>
            <a:lvl2pPr marL="108000" indent="-72000">
              <a:lnSpc>
                <a:spcPts val="1200"/>
              </a:lnSpc>
              <a:spcAft>
                <a:spcPts val="1000"/>
              </a:spcAft>
              <a:buFont typeface="Arial" pitchFamily="34" charset="0"/>
              <a:buChar char="•"/>
              <a:defRPr>
                <a:solidFill>
                  <a:srgbClr val="000000"/>
                </a:solidFill>
              </a:defRPr>
            </a:lvl2pPr>
          </a:lstStyle>
          <a:p>
            <a:pPr lvl="0"/>
            <a:r>
              <a:rPr lang="en-GB" noProof="0"/>
              <a:t>Click to edit Master text styles</a:t>
            </a:r>
          </a:p>
          <a:p>
            <a:pPr lvl="1"/>
            <a:r>
              <a:rPr lang="en-GB" noProof="0"/>
              <a:t>Second level</a:t>
            </a:r>
          </a:p>
        </p:txBody>
      </p:sp>
      <p:sp>
        <p:nvSpPr>
          <p:cNvPr id="9" name="Footer Placeholder 59">
            <a:extLst>
              <a:ext uri="{FF2B5EF4-FFF2-40B4-BE49-F238E27FC236}">
                <a16:creationId xmlns:a16="http://schemas.microsoft.com/office/drawing/2014/main" id="{742B4A69-C9E4-BC41-84E5-847AEBA833E1}"/>
              </a:ext>
            </a:extLst>
          </p:cNvPr>
          <p:cNvSpPr>
            <a:spLocks noGrp="1"/>
          </p:cNvSpPr>
          <p:nvPr>
            <p:ph type="ftr" sz="quarter" idx="17"/>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76552" y="378164"/>
            <a:ext cx="581000" cy="360000"/>
          </a:xfrm>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528627" y="2271697"/>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ext Placeholder 8"/>
          <p:cNvSpPr>
            <a:spLocks noGrp="1"/>
          </p:cNvSpPr>
          <p:nvPr>
            <p:ph type="body" sz="quarter" idx="15"/>
          </p:nvPr>
        </p:nvSpPr>
        <p:spPr>
          <a:xfrm>
            <a:off x="529200" y="4160733"/>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Text Placeholder 8"/>
          <p:cNvSpPr>
            <a:spLocks noGrp="1"/>
          </p:cNvSpPr>
          <p:nvPr>
            <p:ph type="body" sz="quarter" idx="16"/>
          </p:nvPr>
        </p:nvSpPr>
        <p:spPr>
          <a:xfrm>
            <a:off x="529200" y="6434796"/>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19308" y="2595546"/>
            <a:ext cx="4320000" cy="1357322"/>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6" name="Content Placeholder 2"/>
          <p:cNvSpPr>
            <a:spLocks noGrp="1"/>
          </p:cNvSpPr>
          <p:nvPr>
            <p:ph idx="20"/>
          </p:nvPr>
        </p:nvSpPr>
        <p:spPr>
          <a:xfrm>
            <a:off x="2119294" y="4524372"/>
            <a:ext cx="4320000" cy="1714511"/>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7" name="Content Placeholder 2"/>
          <p:cNvSpPr>
            <a:spLocks noGrp="1"/>
          </p:cNvSpPr>
          <p:nvPr>
            <p:ph idx="21"/>
          </p:nvPr>
        </p:nvSpPr>
        <p:spPr>
          <a:xfrm>
            <a:off x="2120752" y="6857442"/>
            <a:ext cx="4320000" cy="250033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3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Footer Placeholder 59">
            <a:extLst>
              <a:ext uri="{FF2B5EF4-FFF2-40B4-BE49-F238E27FC236}">
                <a16:creationId xmlns:a16="http://schemas.microsoft.com/office/drawing/2014/main" id="{1493B663-BBCF-CF47-941B-2DD6A20E9C96}"/>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de a Differenc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40872" y="316836"/>
            <a:ext cx="581000" cy="360000"/>
          </a:xfrm>
        </p:spPr>
        <p:txBody>
          <a:bodyPr/>
          <a:lstStyle/>
          <a:p>
            <a:fld id="{9295DF58-4118-4551-8C61-1A7ED177FA2D}" type="slidenum">
              <a:rPr lang="en-GB" noProof="0" smtClean="0"/>
              <a:pPr/>
              <a:t>‹#›</a:t>
            </a:fld>
            <a:endParaRPr lang="en-GB" noProof="0" dirty="0"/>
          </a:p>
        </p:txBody>
      </p:sp>
      <p:sp>
        <p:nvSpPr>
          <p:cNvPr id="13" name="Title 1"/>
          <p:cNvSpPr>
            <a:spLocks noGrp="1"/>
          </p:cNvSpPr>
          <p:nvPr>
            <p:ph type="title"/>
          </p:nvPr>
        </p:nvSpPr>
        <p:spPr>
          <a:xfrm>
            <a:off x="430701" y="996723"/>
            <a:ext cx="5976000" cy="288000"/>
          </a:xfrm>
        </p:spPr>
        <p:txBody>
          <a:bodyPr/>
          <a:lstStyle>
            <a:lvl1pPr>
              <a:lnSpc>
                <a:spcPct val="100000"/>
              </a:lnSpc>
              <a:defRPr sz="1600" b="1">
                <a:solidFill>
                  <a:schemeClr val="accent1"/>
                </a:solidFill>
              </a:defRPr>
            </a:lvl1pPr>
          </a:lstStyle>
          <a:p>
            <a:r>
              <a:rPr lang="en-GB" noProof="0"/>
              <a:t>Click to edit Master title style</a:t>
            </a:r>
            <a:endParaRPr lang="en-GB" noProof="0" dirty="0"/>
          </a:p>
        </p:txBody>
      </p:sp>
      <p:sp>
        <p:nvSpPr>
          <p:cNvPr id="14" name="Content Placeholder 2"/>
          <p:cNvSpPr>
            <a:spLocks noGrp="1"/>
          </p:cNvSpPr>
          <p:nvPr>
            <p:ph idx="18"/>
          </p:nvPr>
        </p:nvSpPr>
        <p:spPr>
          <a:xfrm>
            <a:off x="428604" y="1320140"/>
            <a:ext cx="5976000" cy="396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1158032" y="2928352"/>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2" name="Content Placeholder 2"/>
          <p:cNvSpPr>
            <a:spLocks noGrp="1"/>
          </p:cNvSpPr>
          <p:nvPr>
            <p:ph idx="22"/>
          </p:nvPr>
        </p:nvSpPr>
        <p:spPr>
          <a:xfrm>
            <a:off x="3645028" y="2926800"/>
            <a:ext cx="2448000" cy="583696"/>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3" name="Content Placeholder 2"/>
          <p:cNvSpPr>
            <a:spLocks noGrp="1"/>
          </p:cNvSpPr>
          <p:nvPr>
            <p:ph idx="23"/>
          </p:nvPr>
        </p:nvSpPr>
        <p:spPr>
          <a:xfrm>
            <a:off x="1159200" y="474023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4" name="Content Placeholder 2"/>
          <p:cNvSpPr>
            <a:spLocks noGrp="1"/>
          </p:cNvSpPr>
          <p:nvPr>
            <p:ph idx="24"/>
          </p:nvPr>
        </p:nvSpPr>
        <p:spPr>
          <a:xfrm>
            <a:off x="3646800" y="47412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5" name="Content Placeholder 2"/>
          <p:cNvSpPr>
            <a:spLocks noGrp="1"/>
          </p:cNvSpPr>
          <p:nvPr>
            <p:ph idx="25"/>
          </p:nvPr>
        </p:nvSpPr>
        <p:spPr>
          <a:xfrm>
            <a:off x="1159200" y="6691896"/>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6" name="Content Placeholder 2"/>
          <p:cNvSpPr>
            <a:spLocks noGrp="1"/>
          </p:cNvSpPr>
          <p:nvPr>
            <p:ph idx="26"/>
          </p:nvPr>
        </p:nvSpPr>
        <p:spPr>
          <a:xfrm>
            <a:off x="3646800" y="66924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7" name="Content Placeholder 2"/>
          <p:cNvSpPr>
            <a:spLocks noGrp="1"/>
          </p:cNvSpPr>
          <p:nvPr>
            <p:ph idx="27"/>
          </p:nvPr>
        </p:nvSpPr>
        <p:spPr>
          <a:xfrm>
            <a:off x="1159200" y="8535378"/>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sp>
        <p:nvSpPr>
          <p:cNvPr id="28" name="Content Placeholder 2"/>
          <p:cNvSpPr>
            <a:spLocks noGrp="1"/>
          </p:cNvSpPr>
          <p:nvPr>
            <p:ph idx="28"/>
          </p:nvPr>
        </p:nvSpPr>
        <p:spPr>
          <a:xfrm>
            <a:off x="3646800" y="8535600"/>
            <a:ext cx="2448000" cy="792000"/>
          </a:xfrm>
        </p:spPr>
        <p:txBody>
          <a:bodyPr lIns="0" numCol="1"/>
          <a:lstStyle>
            <a:lvl1pPr marL="0" indent="0" algn="l">
              <a:lnSpc>
                <a:spcPts val="1200"/>
              </a:lnSpc>
              <a:spcAft>
                <a:spcPts val="0"/>
              </a:spcAft>
              <a:defRPr sz="1000" b="0">
                <a:solidFill>
                  <a:srgbClr val="000000"/>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p:txBody>
      </p:sp>
      <p:cxnSp>
        <p:nvCxnSpPr>
          <p:cNvPr id="31" name="Straight Connector 30"/>
          <p:cNvCxnSpPr/>
          <p:nvPr userDrawn="1"/>
        </p:nvCxnSpPr>
        <p:spPr>
          <a:xfrm>
            <a:off x="820656" y="356958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10000" y="5583750"/>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810000" y="7524768"/>
            <a:ext cx="54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59">
            <a:extLst>
              <a:ext uri="{FF2B5EF4-FFF2-40B4-BE49-F238E27FC236}">
                <a16:creationId xmlns:a16="http://schemas.microsoft.com/office/drawing/2014/main" id="{92931613-35A6-834C-903C-8C1A337B2F4D}"/>
              </a:ext>
            </a:extLst>
          </p:cNvPr>
          <p:cNvSpPr>
            <a:spLocks noGrp="1"/>
          </p:cNvSpPr>
          <p:nvPr>
            <p:ph type="ftr" sz="quarter" idx="13"/>
          </p:nvPr>
        </p:nvSpPr>
        <p:spPr>
          <a:xfrm>
            <a:off x="409552" y="339081"/>
            <a:ext cx="6048000" cy="360000"/>
          </a:xfrm>
        </p:spPr>
        <p:txBody>
          <a:bodyPr/>
          <a:lstStyle/>
          <a:p>
            <a:r>
              <a:rPr lang="en-GB"/>
              <a:t>Championing what matters to you   |   Healthwatch [add Healthwatch name]  |  Annual Report 2021-22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a:t>Championing what matters to you   |   Healthwatch [add Healthwatch name]  |  Annual Report 2021-22</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652" r:id="rId3"/>
    <p:sldLayoutId id="2147483653" r:id="rId4"/>
    <p:sldLayoutId id="2147483660" r:id="rId5"/>
    <p:sldLayoutId id="2147483676" r:id="rId6"/>
    <p:sldLayoutId id="2147483666" r:id="rId7"/>
    <p:sldLayoutId id="2147483677" r:id="rId8"/>
    <p:sldLayoutId id="2147483687" r:id="rId9"/>
    <p:sldLayoutId id="2147483696"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74" r:id="rId19"/>
    <p:sldLayoutId id="2147483683" r:id="rId20"/>
    <p:sldLayoutId id="2147483675" r:id="rId21"/>
    <p:sldLayoutId id="2147483697" r:id="rId22"/>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bg object 16">
            <a:extLst>
              <a:ext uri="{FF2B5EF4-FFF2-40B4-BE49-F238E27FC236}">
                <a16:creationId xmlns:a16="http://schemas.microsoft.com/office/drawing/2014/main" id="{CA08B9A8-DA2B-98F4-D262-0C4D8575E2B7}"/>
              </a:ext>
            </a:extLst>
          </p:cNvPr>
          <p:cNvSpPr/>
          <p:nvPr userDrawn="1"/>
        </p:nvSpPr>
        <p:spPr>
          <a:xfrm>
            <a:off x="0" y="9326381"/>
            <a:ext cx="348663" cy="314121"/>
          </a:xfrm>
          <a:custGeom>
            <a:avLst/>
            <a:gdLst/>
            <a:ahLst/>
            <a:cxnLst/>
            <a:rect l="l" t="t" r="r" b="b"/>
            <a:pathLst>
              <a:path w="384175" h="339090">
                <a:moveTo>
                  <a:pt x="383844" y="0"/>
                </a:moveTo>
                <a:lnTo>
                  <a:pt x="0" y="0"/>
                </a:lnTo>
                <a:lnTo>
                  <a:pt x="0" y="338848"/>
                </a:lnTo>
                <a:lnTo>
                  <a:pt x="383844" y="338848"/>
                </a:lnTo>
                <a:lnTo>
                  <a:pt x="383844" y="0"/>
                </a:lnTo>
                <a:close/>
              </a:path>
            </a:pathLst>
          </a:custGeom>
          <a:solidFill>
            <a:srgbClr val="7FCBEB"/>
          </a:solidFill>
        </p:spPr>
        <p:txBody>
          <a:bodyPr wrap="square" lIns="0" tIns="0" rIns="0" bIns="0" rtlCol="0">
            <a:noAutofit/>
          </a:bodyPr>
          <a:lstStyle/>
          <a:p>
            <a:endParaRPr sz="1634"/>
          </a:p>
        </p:txBody>
      </p:sp>
      <p:sp>
        <p:nvSpPr>
          <p:cNvPr id="7" name="Title Placeholder 6">
            <a:extLst>
              <a:ext uri="{FF2B5EF4-FFF2-40B4-BE49-F238E27FC236}">
                <a16:creationId xmlns:a16="http://schemas.microsoft.com/office/drawing/2014/main" id="{2698E93E-D23C-0DC7-4410-7C01BC8F01DC}"/>
              </a:ext>
            </a:extLst>
          </p:cNvPr>
          <p:cNvSpPr>
            <a:spLocks noGrp="1"/>
          </p:cNvSpPr>
          <p:nvPr>
            <p:ph type="title"/>
          </p:nvPr>
        </p:nvSpPr>
        <p:spPr>
          <a:xfrm>
            <a:off x="458811" y="425888"/>
            <a:ext cx="5915745" cy="399159"/>
          </a:xfrm>
          <a:prstGeom prst="rect">
            <a:avLst/>
          </a:prstGeom>
        </p:spPr>
        <p:txBody>
          <a:bodyPr vert="horz" lIns="0" tIns="0" rIns="0" bIns="0" rtlCol="0" anchor="t">
            <a:noAutofit/>
          </a:bodyPr>
          <a:lstStyle/>
          <a:p>
            <a:r>
              <a:rPr lang="en-GB"/>
              <a:t>Click to edit Master title style</a:t>
            </a:r>
          </a:p>
        </p:txBody>
      </p:sp>
      <p:sp>
        <p:nvSpPr>
          <p:cNvPr id="4" name="Holder 4"/>
          <p:cNvSpPr>
            <a:spLocks noGrp="1"/>
          </p:cNvSpPr>
          <p:nvPr>
            <p:ph type="ftr" sz="quarter" idx="5"/>
          </p:nvPr>
        </p:nvSpPr>
        <p:spPr>
          <a:xfrm>
            <a:off x="454183" y="9426051"/>
            <a:ext cx="5948537" cy="111697"/>
          </a:xfrm>
          <a:prstGeom prst="rect">
            <a:avLst/>
          </a:prstGeom>
        </p:spPr>
        <p:txBody>
          <a:bodyPr wrap="square" lIns="0" tIns="0" rIns="0" bIns="0">
            <a:spAutoFit/>
          </a:bodyPr>
          <a:lstStyle>
            <a:lvl1pPr marL="0">
              <a:defRPr sz="726" b="0" i="0">
                <a:solidFill>
                  <a:srgbClr val="575756"/>
                </a:solidFill>
                <a:latin typeface="Poppins" pitchFamily="2" charset="77"/>
                <a:cs typeface="Poppins" pitchFamily="2" charset="77"/>
              </a:defRPr>
            </a:lvl1pPr>
          </a:lstStyle>
          <a:p>
            <a:pPr>
              <a:spcBef>
                <a:spcPts val="127"/>
              </a:spcBef>
            </a:pPr>
            <a:r>
              <a:rPr lang="en-GB"/>
              <a:t>Healthwatch</a:t>
            </a:r>
            <a:r>
              <a:rPr lang="en-GB" spc="91"/>
              <a:t> </a:t>
            </a:r>
            <a:r>
              <a:rPr lang="en-GB"/>
              <a:t>England</a:t>
            </a:r>
            <a:r>
              <a:rPr lang="en-GB" spc="91"/>
              <a:t> </a:t>
            </a:r>
            <a:r>
              <a:rPr lang="en-GB"/>
              <a:t>Annual</a:t>
            </a:r>
            <a:r>
              <a:rPr lang="en-GB" spc="95"/>
              <a:t> </a:t>
            </a:r>
            <a:r>
              <a:rPr lang="en-GB"/>
              <a:t>Report</a:t>
            </a:r>
            <a:r>
              <a:rPr lang="en-GB" spc="91"/>
              <a:t> </a:t>
            </a:r>
            <a:r>
              <a:rPr lang="en-GB" spc="-36"/>
              <a:t>2022-</a:t>
            </a:r>
            <a:r>
              <a:rPr lang="en-GB" spc="-23"/>
              <a:t>23</a:t>
            </a:r>
          </a:p>
        </p:txBody>
      </p:sp>
      <p:sp>
        <p:nvSpPr>
          <p:cNvPr id="6" name="Holder 6"/>
          <p:cNvSpPr>
            <a:spLocks noGrp="1"/>
          </p:cNvSpPr>
          <p:nvPr>
            <p:ph type="sldNum" sz="quarter" idx="7"/>
          </p:nvPr>
        </p:nvSpPr>
        <p:spPr>
          <a:xfrm>
            <a:off x="-59758" y="9376129"/>
            <a:ext cx="348663" cy="223459"/>
          </a:xfrm>
          <a:prstGeom prst="rect">
            <a:avLst/>
          </a:prstGeom>
        </p:spPr>
        <p:txBody>
          <a:bodyPr wrap="square" lIns="0" tIns="0" rIns="0" bIns="0" anchor="ctr">
            <a:spAutoFit/>
          </a:bodyPr>
          <a:lstStyle>
            <a:lvl1pPr algn="r">
              <a:defRPr sz="1452" b="1" i="0" spc="0">
                <a:solidFill>
                  <a:srgbClr val="004F6B"/>
                </a:solidFill>
                <a:latin typeface="Poppins SemiBold" pitchFamily="2" charset="77"/>
                <a:cs typeface="Poppins SemiBold" pitchFamily="2" charset="77"/>
              </a:defRPr>
            </a:lvl1pPr>
          </a:lstStyle>
          <a:p>
            <a:pPr marL="50139">
              <a:spcBef>
                <a:spcPts val="168"/>
              </a:spcBef>
            </a:pPr>
            <a:fld id="{81D60167-4931-47E6-BA6A-407CBD079E47}" type="slidenum">
              <a:rPr lang="en-GB" smtClean="0"/>
              <a:pPr marL="50139">
                <a:spcBef>
                  <a:spcPts val="168"/>
                </a:spcBef>
              </a:pPr>
              <a:t>‹#›</a:t>
            </a:fld>
            <a:endParaRPr lang="en-GB"/>
          </a:p>
        </p:txBody>
      </p:sp>
      <p:sp>
        <p:nvSpPr>
          <p:cNvPr id="9" name="Text Placeholder 8">
            <a:extLst>
              <a:ext uri="{FF2B5EF4-FFF2-40B4-BE49-F238E27FC236}">
                <a16:creationId xmlns:a16="http://schemas.microsoft.com/office/drawing/2014/main" id="{628C3A0D-D663-DCE6-7626-3B8094179D6A}"/>
              </a:ext>
            </a:extLst>
          </p:cNvPr>
          <p:cNvSpPr>
            <a:spLocks noGrp="1"/>
          </p:cNvSpPr>
          <p:nvPr>
            <p:ph type="body" idx="1"/>
          </p:nvPr>
        </p:nvSpPr>
        <p:spPr>
          <a:xfrm>
            <a:off x="471128" y="1160441"/>
            <a:ext cx="5915745" cy="752652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939890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defRPr sz="2541" b="1" i="0">
          <a:solidFill>
            <a:schemeClr val="accent1"/>
          </a:solidFill>
          <a:latin typeface="Poppins" pitchFamily="2" charset="77"/>
          <a:ea typeface="+mj-ea"/>
          <a:cs typeface="Poppins" pitchFamily="2" charset="77"/>
        </a:defRPr>
      </a:lvl1pPr>
    </p:titleStyle>
    <p:bodyStyle>
      <a:lvl1pPr marL="0">
        <a:defRPr sz="1089" b="0" i="0">
          <a:solidFill>
            <a:schemeClr val="tx1"/>
          </a:solidFill>
          <a:latin typeface="Poppins Light" pitchFamily="2" charset="77"/>
          <a:ea typeface="+mn-ea"/>
          <a:cs typeface="Poppins Light" pitchFamily="2" charset="77"/>
        </a:defRPr>
      </a:lvl1pPr>
      <a:lvl2pPr marL="258121"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2pPr>
      <a:lvl3pPr marL="584857"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3pPr>
      <a:lvl4pPr marL="911593"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4pPr>
      <a:lvl5pPr marL="1238329" indent="-259347">
        <a:buFont typeface="Arial" panose="020B0604020202020204" pitchFamily="34" charset="0"/>
        <a:buChar char="•"/>
        <a:defRPr sz="1089" b="0" i="0">
          <a:solidFill>
            <a:schemeClr val="tx1"/>
          </a:solidFill>
          <a:latin typeface="Poppins Light" pitchFamily="2" charset="77"/>
          <a:ea typeface="+mn-ea"/>
          <a:cs typeface="Poppins Light" pitchFamily="2" charset="77"/>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extLst>
    <p:ext uri="{27BBF7A9-308A-43DC-89C8-2F10F3537804}">
      <p15:sldGuideLst xmlns:p15="http://schemas.microsoft.com/office/powerpoint/2012/main">
        <p15:guide id="1" pos="2380">
          <p15:clr>
            <a:srgbClr val="F26B43"/>
          </p15:clr>
        </p15:guide>
        <p15:guide id="2" orient="horz" pos="3368">
          <p15:clr>
            <a:srgbClr val="F26B43"/>
          </p15:clr>
        </p15:guide>
        <p15:guide id="3" pos="316">
          <p15:clr>
            <a:srgbClr val="F26B43"/>
          </p15:clr>
        </p15:guide>
        <p15:guide id="4" pos="4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Slide Number Placeholder 5"/>
          <p:cNvSpPr>
            <a:spLocks noGrp="1"/>
          </p:cNvSpPr>
          <p:nvPr>
            <p:ph type="sldNum" sz="quarter" idx="4"/>
          </p:nvPr>
        </p:nvSpPr>
        <p:spPr>
          <a:xfrm>
            <a:off x="5857892" y="9379346"/>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59">
            <a:extLst>
              <a:ext uri="{FF2B5EF4-FFF2-40B4-BE49-F238E27FC236}">
                <a16:creationId xmlns:a16="http://schemas.microsoft.com/office/drawing/2014/main" id="{1F29AD67-F3AD-8E48-86BF-E5C1DC8CB8AE}"/>
              </a:ext>
            </a:extLst>
          </p:cNvPr>
          <p:cNvSpPr>
            <a:spLocks noGrp="1"/>
          </p:cNvSpPr>
          <p:nvPr>
            <p:ph type="ftr" sz="quarter" idx="3"/>
          </p:nvPr>
        </p:nvSpPr>
        <p:spPr>
          <a:xfrm>
            <a:off x="409552" y="339081"/>
            <a:ext cx="6048000" cy="360000"/>
          </a:xfrm>
          <a:prstGeom prst="rect">
            <a:avLst/>
          </a:prstGeom>
        </p:spPr>
        <p:txBody>
          <a:bodyPr/>
          <a:lstStyle>
            <a:lvl1pPr>
              <a:defRPr sz="900">
                <a:solidFill>
                  <a:schemeClr val="bg1">
                    <a:lumMod val="50000"/>
                  </a:schemeClr>
                </a:solidFill>
              </a:defRPr>
            </a:lvl1pPr>
          </a:lstStyle>
          <a:p>
            <a:r>
              <a:rPr lang="en-GB"/>
              <a:t>Championing what matters to you   |   Healthwatch [add Healthwatch name]  |  Annual Report 2021-22</a:t>
            </a:r>
            <a:endParaRPr lang="en-GB" dirty="0"/>
          </a:p>
        </p:txBody>
      </p:sp>
    </p:spTree>
    <p:extLst>
      <p:ext uri="{BB962C8B-B14F-4D97-AF65-F5344CB8AC3E}">
        <p14:creationId xmlns:p14="http://schemas.microsoft.com/office/powerpoint/2010/main" val="34535446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microsoft.com/office/2018/10/relationships/comments" Target="../comments/modernComment_150_E0CF4CF.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2.sv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46.svg"/><Relationship Id="rId7"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hyperlink" Target="https://www.facebook.com/people/Healthwatch-Ealing/1000678386896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a chair holding a piece of paper&#10;&#10;Description automatically generated">
            <a:extLst>
              <a:ext uri="{FF2B5EF4-FFF2-40B4-BE49-F238E27FC236}">
                <a16:creationId xmlns:a16="http://schemas.microsoft.com/office/drawing/2014/main" id="{EA9E1057-903C-D007-7444-543B13C83F1F}"/>
              </a:ext>
            </a:extLst>
          </p:cNvPr>
          <p:cNvPicPr>
            <a:picLocks noChangeAspect="1"/>
          </p:cNvPicPr>
          <p:nvPr/>
        </p:nvPicPr>
        <p:blipFill>
          <a:blip r:embed="rId2">
            <a:extLst>
              <a:ext uri="{28A0092B-C50C-407E-A947-70E740481C1C}">
                <a14:useLocalDpi xmlns:a14="http://schemas.microsoft.com/office/drawing/2010/main" val="0"/>
              </a:ext>
            </a:extLst>
          </a:blip>
          <a:srcRect t="17897" r="37679"/>
          <a:stretch/>
        </p:blipFill>
        <p:spPr>
          <a:xfrm rot="5400000">
            <a:off x="-41444" y="3006557"/>
            <a:ext cx="6940887" cy="6858000"/>
          </a:xfrm>
          <a:prstGeom prst="rect">
            <a:avLst/>
          </a:prstGeom>
        </p:spPr>
      </p:pic>
      <p:pic>
        <p:nvPicPr>
          <p:cNvPr id="2" name="Picture 1">
            <a:extLst>
              <a:ext uri="{FF2B5EF4-FFF2-40B4-BE49-F238E27FC236}">
                <a16:creationId xmlns:a16="http://schemas.microsoft.com/office/drawing/2014/main" id="{C6B552AD-406A-0084-38BD-E3C85DA640EF}"/>
              </a:ext>
            </a:extLst>
          </p:cNvPr>
          <p:cNvPicPr>
            <a:picLocks noChangeAspect="1"/>
          </p:cNvPicPr>
          <p:nvPr/>
        </p:nvPicPr>
        <p:blipFill rotWithShape="1">
          <a:blip r:embed="rId3" cstate="print"/>
          <a:srcRect t="1" b="38804"/>
          <a:stretch/>
        </p:blipFill>
        <p:spPr bwMode="auto">
          <a:xfrm>
            <a:off x="-24" y="-12833"/>
            <a:ext cx="6858024" cy="7682094"/>
          </a:xfrm>
          <a:prstGeom prst="rect">
            <a:avLst/>
          </a:prstGeom>
          <a:ln>
            <a:noFill/>
          </a:ln>
          <a:extLst>
            <a:ext uri="{53640926-AAD7-44D8-BBD7-CCE9431645EC}">
              <a14:shadowObscured xmlns:a14="http://schemas.microsoft.com/office/drawing/2010/main"/>
            </a:ext>
          </a:extLst>
        </p:spPr>
      </p:pic>
      <p:sp>
        <p:nvSpPr>
          <p:cNvPr id="14" name="Title 13"/>
          <p:cNvSpPr>
            <a:spLocks noGrp="1"/>
          </p:cNvSpPr>
          <p:nvPr>
            <p:ph type="ctrTitle"/>
          </p:nvPr>
        </p:nvSpPr>
        <p:spPr>
          <a:xfrm>
            <a:off x="325928" y="2626488"/>
            <a:ext cx="6300000" cy="612000"/>
          </a:xfrm>
        </p:spPr>
        <p:txBody>
          <a:bodyPr/>
          <a:lstStyle/>
          <a:p>
            <a:r>
              <a:rPr lang="en-GB" dirty="0"/>
              <a:t>Healthwatch Ealing</a:t>
            </a:r>
            <a:br>
              <a:rPr lang="en-GB" dirty="0"/>
            </a:br>
            <a:r>
              <a:rPr lang="en-GB" dirty="0"/>
              <a:t>July – September 2024</a:t>
            </a:r>
            <a:endParaRPr lang="en-GB" dirty="0">
              <a:highlight>
                <a:srgbClr val="FFFF00"/>
              </a:highlight>
              <a:cs typeface="Poppins"/>
            </a:endParaRPr>
          </a:p>
        </p:txBody>
      </p:sp>
      <p:sp>
        <p:nvSpPr>
          <p:cNvPr id="19" name="Subtitle 18"/>
          <p:cNvSpPr>
            <a:spLocks noGrp="1"/>
          </p:cNvSpPr>
          <p:nvPr>
            <p:ph type="subTitle" idx="1"/>
          </p:nvPr>
        </p:nvSpPr>
        <p:spPr>
          <a:xfrm>
            <a:off x="289928" y="995783"/>
            <a:ext cx="6336000" cy="1296000"/>
          </a:xfrm>
        </p:spPr>
        <p:txBody>
          <a:bodyPr/>
          <a:lstStyle/>
          <a:p>
            <a:r>
              <a:rPr lang="en-GB" dirty="0"/>
              <a:t>Q2 Patient Experience Report</a:t>
            </a:r>
          </a:p>
        </p:txBody>
      </p:sp>
      <p:pic>
        <p:nvPicPr>
          <p:cNvPr id="7" name="Picture 6" descr="A white text on a black background&#10;&#10;Description automatically generated">
            <a:extLst>
              <a:ext uri="{FF2B5EF4-FFF2-40B4-BE49-F238E27FC236}">
                <a16:creationId xmlns:a16="http://schemas.microsoft.com/office/drawing/2014/main" id="{34FEF26F-8D6D-BEEC-2504-408E6787B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483" y="240472"/>
            <a:ext cx="2530445" cy="632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10</a:t>
            </a:fld>
            <a:endParaRPr lang="en-GB" noProof="0"/>
          </a:p>
        </p:txBody>
      </p:sp>
      <p:sp>
        <p:nvSpPr>
          <p:cNvPr id="7" name="TextBox 6">
            <a:extLst>
              <a:ext uri="{FF2B5EF4-FFF2-40B4-BE49-F238E27FC236}">
                <a16:creationId xmlns:a16="http://schemas.microsoft.com/office/drawing/2014/main" id="{1E5F2BE8-F87F-1C34-DE20-CB50A2BE4B80}"/>
              </a:ext>
            </a:extLst>
          </p:cNvPr>
          <p:cNvSpPr txBox="1"/>
          <p:nvPr/>
        </p:nvSpPr>
        <p:spPr>
          <a:xfrm>
            <a:off x="378181" y="788730"/>
            <a:ext cx="6059967" cy="954107"/>
          </a:xfrm>
          <a:prstGeom prst="rect">
            <a:avLst/>
          </a:prstGeom>
          <a:noFill/>
        </p:spPr>
        <p:txBody>
          <a:bodyPr wrap="square">
            <a:spAutoFit/>
          </a:bodyPr>
          <a:lstStyle/>
          <a:p>
            <a:r>
              <a:rPr lang="en-GB" sz="3200" b="1" dirty="0">
                <a:solidFill>
                  <a:schemeClr val="accent2"/>
                </a:solidFill>
                <a:latin typeface="+mj-lt"/>
              </a:rPr>
              <a:t>What has worked well?</a:t>
            </a:r>
          </a:p>
          <a:p>
            <a:r>
              <a:rPr lang="en-GB" sz="1200" dirty="0">
                <a:solidFill>
                  <a:srgbClr val="004C6B"/>
                </a:solidFill>
              </a:rPr>
              <a:t>Below is a list of the key positive aspects relating to GP practices between July and September 2024.</a:t>
            </a:r>
          </a:p>
        </p:txBody>
      </p:sp>
      <p:sp>
        <p:nvSpPr>
          <p:cNvPr id="3" name="Rectangle 2">
            <a:extLst>
              <a:ext uri="{FF2B5EF4-FFF2-40B4-BE49-F238E27FC236}">
                <a16:creationId xmlns:a16="http://schemas.microsoft.com/office/drawing/2014/main" id="{2536FB74-5065-4668-C371-4AA311B63606}"/>
              </a:ext>
            </a:extLst>
          </p:cNvPr>
          <p:cNvSpPr/>
          <p:nvPr/>
        </p:nvSpPr>
        <p:spPr>
          <a:xfrm>
            <a:off x="461366" y="2003250"/>
            <a:ext cx="5996186" cy="12538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 name="Rectangle 3">
            <a:extLst>
              <a:ext uri="{FF2B5EF4-FFF2-40B4-BE49-F238E27FC236}">
                <a16:creationId xmlns:a16="http://schemas.microsoft.com/office/drawing/2014/main" id="{6F4F7A40-07F5-1E66-6207-1232A5F05390}"/>
              </a:ext>
            </a:extLst>
          </p:cNvPr>
          <p:cNvSpPr/>
          <p:nvPr/>
        </p:nvSpPr>
        <p:spPr>
          <a:xfrm>
            <a:off x="461366" y="3440832"/>
            <a:ext cx="5996186" cy="11323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ectangle 4">
            <a:extLst>
              <a:ext uri="{FF2B5EF4-FFF2-40B4-BE49-F238E27FC236}">
                <a16:creationId xmlns:a16="http://schemas.microsoft.com/office/drawing/2014/main" id="{4B1D4C1D-4685-1274-96D5-5FD2FAD535F1}"/>
              </a:ext>
            </a:extLst>
          </p:cNvPr>
          <p:cNvSpPr/>
          <p:nvPr/>
        </p:nvSpPr>
        <p:spPr>
          <a:xfrm>
            <a:off x="418064" y="4708968"/>
            <a:ext cx="6014849" cy="19398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 name="TextBox 7">
            <a:extLst>
              <a:ext uri="{FF2B5EF4-FFF2-40B4-BE49-F238E27FC236}">
                <a16:creationId xmlns:a16="http://schemas.microsoft.com/office/drawing/2014/main" id="{01F1451B-ACD8-6D9F-7854-35F907F03E6E}"/>
              </a:ext>
            </a:extLst>
          </p:cNvPr>
          <p:cNvSpPr txBox="1"/>
          <p:nvPr/>
        </p:nvSpPr>
        <p:spPr>
          <a:xfrm>
            <a:off x="1484784" y="2057100"/>
            <a:ext cx="4972768" cy="276999"/>
          </a:xfrm>
          <a:prstGeom prst="rect">
            <a:avLst/>
          </a:prstGeom>
          <a:noFill/>
        </p:spPr>
        <p:txBody>
          <a:bodyPr wrap="square" rtlCol="0">
            <a:spAutoFit/>
          </a:bodyPr>
          <a:lstStyle/>
          <a:p>
            <a:r>
              <a:rPr lang="en-GB" sz="1200" dirty="0"/>
              <a:t>.</a:t>
            </a:r>
          </a:p>
        </p:txBody>
      </p:sp>
      <p:sp>
        <p:nvSpPr>
          <p:cNvPr id="14" name="Rectangle 13">
            <a:extLst>
              <a:ext uri="{FF2B5EF4-FFF2-40B4-BE49-F238E27FC236}">
                <a16:creationId xmlns:a16="http://schemas.microsoft.com/office/drawing/2014/main" id="{D1F9CA2E-57DB-BCB3-468E-81CA5D14CA35}"/>
              </a:ext>
            </a:extLst>
          </p:cNvPr>
          <p:cNvSpPr/>
          <p:nvPr/>
        </p:nvSpPr>
        <p:spPr>
          <a:xfrm>
            <a:off x="485156" y="6776258"/>
            <a:ext cx="5968180" cy="12730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6" name="TextBox 25">
            <a:extLst>
              <a:ext uri="{FF2B5EF4-FFF2-40B4-BE49-F238E27FC236}">
                <a16:creationId xmlns:a16="http://schemas.microsoft.com/office/drawing/2014/main" id="{48FE5301-257E-C655-267F-3AD1F5CA9F71}"/>
              </a:ext>
            </a:extLst>
          </p:cNvPr>
          <p:cNvSpPr txBox="1"/>
          <p:nvPr/>
        </p:nvSpPr>
        <p:spPr>
          <a:xfrm>
            <a:off x="1840608" y="2003574"/>
            <a:ext cx="4556026" cy="1200329"/>
          </a:xfrm>
          <a:prstGeom prst="rect">
            <a:avLst/>
          </a:prstGeom>
          <a:noFill/>
        </p:spPr>
        <p:txBody>
          <a:bodyPr wrap="square" rtlCol="0">
            <a:spAutoFit/>
          </a:bodyPr>
          <a:lstStyle/>
          <a:p>
            <a:r>
              <a:rPr lang="en-GB" sz="1200" dirty="0">
                <a:solidFill>
                  <a:srgbClr val="D83C8E"/>
                </a:solidFill>
              </a:rPr>
              <a:t>Quality of Staff – Health professionals</a:t>
            </a:r>
          </a:p>
          <a:p>
            <a:pPr algn="l" rtl="0" fontAlgn="base"/>
            <a:r>
              <a:rPr lang="en-GB" sz="1200" b="0" i="0" dirty="0">
                <a:solidFill>
                  <a:srgbClr val="004C6B"/>
                </a:solidFill>
                <a:effectLst/>
              </a:rPr>
              <a:t>A total of 88% of reviews addressing the quality of healthcare professionals were positive. Residents expressed a high level of satisfaction with the thoroughness and overall competence of doctors and nurses at their local GP practice.</a:t>
            </a:r>
          </a:p>
        </p:txBody>
      </p:sp>
      <p:pic>
        <p:nvPicPr>
          <p:cNvPr id="9" name="Graphic 8" descr="Doctor female with solid fill">
            <a:extLst>
              <a:ext uri="{FF2B5EF4-FFF2-40B4-BE49-F238E27FC236}">
                <a16:creationId xmlns:a16="http://schemas.microsoft.com/office/drawing/2014/main" id="{74C63DE9-0B3D-B21C-A935-8BBAC9298D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712" y="2166392"/>
            <a:ext cx="914400" cy="914400"/>
          </a:xfrm>
          <a:prstGeom prst="rect">
            <a:avLst/>
          </a:prstGeom>
        </p:spPr>
      </p:pic>
      <p:pic>
        <p:nvPicPr>
          <p:cNvPr id="11" name="Picture 10" descr="Icon&#10;&#10;Description automatically generated">
            <a:extLst>
              <a:ext uri="{FF2B5EF4-FFF2-40B4-BE49-F238E27FC236}">
                <a16:creationId xmlns:a16="http://schemas.microsoft.com/office/drawing/2014/main" id="{3A39EDE4-E576-3EB9-203A-2464DE1EB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581" y="3576571"/>
            <a:ext cx="810053" cy="810053"/>
          </a:xfrm>
          <a:prstGeom prst="rect">
            <a:avLst/>
          </a:prstGeom>
        </p:spPr>
      </p:pic>
      <p:sp>
        <p:nvSpPr>
          <p:cNvPr id="13" name="TextBox 12">
            <a:extLst>
              <a:ext uri="{FF2B5EF4-FFF2-40B4-BE49-F238E27FC236}">
                <a16:creationId xmlns:a16="http://schemas.microsoft.com/office/drawing/2014/main" id="{353EBF20-A7D9-E54E-89C7-3ACAB45E5EE8}"/>
              </a:ext>
            </a:extLst>
          </p:cNvPr>
          <p:cNvSpPr txBox="1"/>
          <p:nvPr/>
        </p:nvSpPr>
        <p:spPr>
          <a:xfrm>
            <a:off x="1840608" y="3489117"/>
            <a:ext cx="4556026" cy="1015663"/>
          </a:xfrm>
          <a:prstGeom prst="rect">
            <a:avLst/>
          </a:prstGeom>
          <a:noFill/>
        </p:spPr>
        <p:txBody>
          <a:bodyPr wrap="square" rtlCol="0">
            <a:spAutoFit/>
          </a:bodyPr>
          <a:lstStyle/>
          <a:p>
            <a:r>
              <a:rPr lang="en-GB" sz="1200" dirty="0">
                <a:solidFill>
                  <a:srgbClr val="D83C8E"/>
                </a:solidFill>
              </a:rPr>
              <a:t>Staff Attitudes</a:t>
            </a:r>
          </a:p>
          <a:p>
            <a:r>
              <a:rPr lang="en-GB" sz="1200" b="0" i="0" dirty="0">
                <a:solidFill>
                  <a:srgbClr val="004C6B"/>
                </a:solidFill>
                <a:effectLst/>
              </a:rPr>
              <a:t>In 85% of reviews focusing on staff attitudes, feedback was positive. Residents highlighted high satisfaction with the politeness, friendliness, and caring nature of staff members they interacted with at their local GP practice.</a:t>
            </a:r>
            <a:endParaRPr lang="en-GB" sz="1200" dirty="0">
              <a:solidFill>
                <a:srgbClr val="004C6B"/>
              </a:solidFill>
            </a:endParaRPr>
          </a:p>
        </p:txBody>
      </p:sp>
      <p:sp>
        <p:nvSpPr>
          <p:cNvPr id="15" name="TextBox 14">
            <a:extLst>
              <a:ext uri="{FF2B5EF4-FFF2-40B4-BE49-F238E27FC236}">
                <a16:creationId xmlns:a16="http://schemas.microsoft.com/office/drawing/2014/main" id="{3977B281-5068-AD40-20B2-7D4B9973D7DF}"/>
              </a:ext>
            </a:extLst>
          </p:cNvPr>
          <p:cNvSpPr txBox="1"/>
          <p:nvPr/>
        </p:nvSpPr>
        <p:spPr>
          <a:xfrm>
            <a:off x="1844824" y="4806406"/>
            <a:ext cx="4556026" cy="1754326"/>
          </a:xfrm>
          <a:prstGeom prst="rect">
            <a:avLst/>
          </a:prstGeom>
          <a:noFill/>
        </p:spPr>
        <p:txBody>
          <a:bodyPr wrap="square" lIns="91440" tIns="45720" rIns="91440" bIns="45720" rtlCol="0" anchor="t">
            <a:spAutoFit/>
          </a:bodyPr>
          <a:lstStyle/>
          <a:p>
            <a:r>
              <a:rPr lang="en-GB" sz="1200" dirty="0">
                <a:solidFill>
                  <a:srgbClr val="D83C8E"/>
                </a:solidFill>
              </a:rPr>
              <a:t>P</a:t>
            </a:r>
            <a:r>
              <a:rPr lang="en-GB" sz="1200" dirty="0">
                <a:solidFill>
                  <a:srgbClr val="D83C8E"/>
                </a:solidFill>
                <a:effectLst/>
              </a:rPr>
              <a:t>ublic consultation and engagement</a:t>
            </a:r>
          </a:p>
          <a:p>
            <a:r>
              <a:rPr lang="en-GB" sz="1200" dirty="0">
                <a:effectLst/>
              </a:rPr>
              <a:t>With the support of our local GP practices, Healthwatch Ealing has carried out 50 visits to local primary care services, reaching a broad audience and collecting diverse patient experiences. The programme has successfully collected 1,207 reviews, raising awareness of issues and improving care. Healthwatch Ealing's independence helps build trust and encourages honest feedback for the GP practices to utilise.</a:t>
            </a:r>
            <a:endParaRPr lang="en-GB" sz="1400" dirty="0">
              <a:effectLst/>
            </a:endParaRPr>
          </a:p>
        </p:txBody>
      </p:sp>
      <p:sp>
        <p:nvSpPr>
          <p:cNvPr id="16" name="TextBox 15">
            <a:extLst>
              <a:ext uri="{FF2B5EF4-FFF2-40B4-BE49-F238E27FC236}">
                <a16:creationId xmlns:a16="http://schemas.microsoft.com/office/drawing/2014/main" id="{14D05C8E-6A8D-18DE-71FD-90743F75E41A}"/>
              </a:ext>
            </a:extLst>
          </p:cNvPr>
          <p:cNvSpPr txBox="1"/>
          <p:nvPr/>
        </p:nvSpPr>
        <p:spPr>
          <a:xfrm>
            <a:off x="1872830" y="6800065"/>
            <a:ext cx="4556026" cy="1200329"/>
          </a:xfrm>
          <a:prstGeom prst="rect">
            <a:avLst/>
          </a:prstGeom>
          <a:noFill/>
        </p:spPr>
        <p:txBody>
          <a:bodyPr wrap="square" rtlCol="0">
            <a:spAutoFit/>
          </a:bodyPr>
          <a:lstStyle/>
          <a:p>
            <a:r>
              <a:rPr lang="en-GB" sz="1200" dirty="0">
                <a:solidFill>
                  <a:srgbClr val="D83C8E"/>
                </a:solidFill>
              </a:rPr>
              <a:t>Communication with patients (treatment explanation, verbal advice)</a:t>
            </a:r>
          </a:p>
          <a:p>
            <a:r>
              <a:rPr lang="en-GB" sz="1200" b="0" i="0" dirty="0">
                <a:solidFill>
                  <a:srgbClr val="004C6B"/>
                </a:solidFill>
                <a:effectLst/>
              </a:rPr>
              <a:t>Among reviews discussing communication, 86% were positive. Patients appreciated the helpful explanations, treatment details, and general advice provided by staff, which enhanced their overall consultation experience.</a:t>
            </a:r>
            <a:endParaRPr lang="en-GB" sz="1200" dirty="0">
              <a:solidFill>
                <a:srgbClr val="004C6B"/>
              </a:solidFill>
            </a:endParaRPr>
          </a:p>
        </p:txBody>
      </p:sp>
      <p:pic>
        <p:nvPicPr>
          <p:cNvPr id="35" name="Graphic 34" descr="Doctor male with solid fill">
            <a:extLst>
              <a:ext uri="{FF2B5EF4-FFF2-40B4-BE49-F238E27FC236}">
                <a16:creationId xmlns:a16="http://schemas.microsoft.com/office/drawing/2014/main" id="{DE3F8EEB-F511-A38C-3F76-41C7B3A49B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4718" y="6943029"/>
            <a:ext cx="914400" cy="914400"/>
          </a:xfrm>
          <a:prstGeom prst="rect">
            <a:avLst/>
          </a:prstGeom>
        </p:spPr>
      </p:pic>
      <p:pic>
        <p:nvPicPr>
          <p:cNvPr id="10" name="Graphic 9" descr="Meeting outline">
            <a:extLst>
              <a:ext uri="{FF2B5EF4-FFF2-40B4-BE49-F238E27FC236}">
                <a16:creationId xmlns:a16="http://schemas.microsoft.com/office/drawing/2014/main" id="{83EE6D71-E539-5939-C5BC-5989C4460B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712" y="5300707"/>
            <a:ext cx="914400" cy="914400"/>
          </a:xfrm>
          <a:prstGeom prst="rect">
            <a:avLst/>
          </a:prstGeom>
        </p:spPr>
      </p:pic>
    </p:spTree>
    <p:extLst>
      <p:ext uri="{BB962C8B-B14F-4D97-AF65-F5344CB8AC3E}">
        <p14:creationId xmlns:p14="http://schemas.microsoft.com/office/powerpoint/2010/main" val="23573012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4425" y="1878950"/>
            <a:ext cx="6039137" cy="1108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11</a:t>
            </a:fld>
            <a:endParaRPr lang="en-GB" noProof="0"/>
          </a:p>
        </p:txBody>
      </p:sp>
      <p:sp>
        <p:nvSpPr>
          <p:cNvPr id="28" name="Rectangle 27">
            <a:extLst>
              <a:ext uri="{FF2B5EF4-FFF2-40B4-BE49-F238E27FC236}">
                <a16:creationId xmlns:a16="http://schemas.microsoft.com/office/drawing/2014/main" id="{465A4C6C-9D20-2782-515C-DA58C568AF31}"/>
              </a:ext>
            </a:extLst>
          </p:cNvPr>
          <p:cNvSpPr/>
          <p:nvPr/>
        </p:nvSpPr>
        <p:spPr>
          <a:xfrm>
            <a:off x="461365" y="3152799"/>
            <a:ext cx="6012883" cy="15344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TextBox 6">
            <a:extLst>
              <a:ext uri="{FF2B5EF4-FFF2-40B4-BE49-F238E27FC236}">
                <a16:creationId xmlns:a16="http://schemas.microsoft.com/office/drawing/2014/main" id="{1E5F2BE8-F87F-1C34-DE20-CB50A2BE4B80}"/>
              </a:ext>
            </a:extLst>
          </p:cNvPr>
          <p:cNvSpPr txBox="1"/>
          <p:nvPr/>
        </p:nvSpPr>
        <p:spPr>
          <a:xfrm>
            <a:off x="366687" y="746714"/>
            <a:ext cx="6191165" cy="1231106"/>
          </a:xfrm>
          <a:prstGeom prst="rect">
            <a:avLst/>
          </a:prstGeom>
          <a:noFill/>
        </p:spPr>
        <p:txBody>
          <a:bodyPr wrap="square">
            <a:spAutoFit/>
          </a:bodyPr>
          <a:lstStyle/>
          <a:p>
            <a:r>
              <a:rPr lang="en-GB" sz="3200" b="1" dirty="0">
                <a:solidFill>
                  <a:srgbClr val="D83C8E"/>
                </a:solidFill>
                <a:latin typeface="+mj-lt"/>
              </a:rPr>
              <a:t>What could be improved?</a:t>
            </a:r>
          </a:p>
          <a:p>
            <a:r>
              <a:rPr lang="en-GB" sz="1200" dirty="0">
                <a:solidFill>
                  <a:srgbClr val="004C6B"/>
                </a:solidFill>
              </a:rPr>
              <a:t>Below is a list of the key areas for improvement relating to GP practices between July to September 2024.</a:t>
            </a:r>
          </a:p>
          <a:p>
            <a:endParaRPr lang="en-GB" b="1" dirty="0">
              <a:solidFill>
                <a:srgbClr val="D83C8E"/>
              </a:solidFill>
            </a:endParaRPr>
          </a:p>
        </p:txBody>
      </p:sp>
      <p:sp>
        <p:nvSpPr>
          <p:cNvPr id="3" name="Rectangle 2">
            <a:extLst>
              <a:ext uri="{FF2B5EF4-FFF2-40B4-BE49-F238E27FC236}">
                <a16:creationId xmlns:a16="http://schemas.microsoft.com/office/drawing/2014/main" id="{20A4E559-3317-B903-12DC-D68E6614B2E2}"/>
              </a:ext>
            </a:extLst>
          </p:cNvPr>
          <p:cNvSpPr/>
          <p:nvPr/>
        </p:nvSpPr>
        <p:spPr>
          <a:xfrm>
            <a:off x="459786" y="4870005"/>
            <a:ext cx="6038749" cy="1307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 name="Rectangle 5">
            <a:extLst>
              <a:ext uri="{FF2B5EF4-FFF2-40B4-BE49-F238E27FC236}">
                <a16:creationId xmlns:a16="http://schemas.microsoft.com/office/drawing/2014/main" id="{066EABA1-4F86-F7D3-93D0-5F65F39296BC}"/>
              </a:ext>
            </a:extLst>
          </p:cNvPr>
          <p:cNvSpPr/>
          <p:nvPr/>
        </p:nvSpPr>
        <p:spPr>
          <a:xfrm>
            <a:off x="442702" y="6393160"/>
            <a:ext cx="6039137" cy="13904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8" name="TextBox 7">
            <a:extLst>
              <a:ext uri="{FF2B5EF4-FFF2-40B4-BE49-F238E27FC236}">
                <a16:creationId xmlns:a16="http://schemas.microsoft.com/office/drawing/2014/main" id="{EB0DA2CF-E51B-7863-1F6D-F0C588297E5B}"/>
              </a:ext>
            </a:extLst>
          </p:cNvPr>
          <p:cNvSpPr txBox="1"/>
          <p:nvPr/>
        </p:nvSpPr>
        <p:spPr>
          <a:xfrm>
            <a:off x="1704976" y="1928664"/>
            <a:ext cx="4678599" cy="1015663"/>
          </a:xfrm>
          <a:prstGeom prst="rect">
            <a:avLst/>
          </a:prstGeom>
          <a:noFill/>
        </p:spPr>
        <p:txBody>
          <a:bodyPr wrap="square" rtlCol="0">
            <a:spAutoFit/>
          </a:bodyPr>
          <a:lstStyle/>
          <a:p>
            <a:r>
              <a:rPr lang="en-GB" sz="1200" dirty="0">
                <a:solidFill>
                  <a:srgbClr val="D83C8E"/>
                </a:solidFill>
              </a:rPr>
              <a:t>Appointment Availability</a:t>
            </a:r>
          </a:p>
          <a:p>
            <a:r>
              <a:rPr lang="en-GB" sz="1200" dirty="0">
                <a:solidFill>
                  <a:srgbClr val="004C6B"/>
                </a:solidFill>
                <a:latin typeface="Poppins Light"/>
              </a:rPr>
              <a:t>50</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of reviews that covered the availability of appointments were negative. Residents raised the issue of the amount of time they must wait for the next available appointment and that it is far out of the booking time.</a:t>
            </a:r>
          </a:p>
        </p:txBody>
      </p:sp>
      <p:sp>
        <p:nvSpPr>
          <p:cNvPr id="4" name="TextBox 3">
            <a:extLst>
              <a:ext uri="{FF2B5EF4-FFF2-40B4-BE49-F238E27FC236}">
                <a16:creationId xmlns:a16="http://schemas.microsoft.com/office/drawing/2014/main" id="{87C3A24A-C569-A77F-F2B3-912ED65B902D}"/>
              </a:ext>
            </a:extLst>
          </p:cNvPr>
          <p:cNvSpPr txBox="1"/>
          <p:nvPr/>
        </p:nvSpPr>
        <p:spPr>
          <a:xfrm>
            <a:off x="1700808" y="3239324"/>
            <a:ext cx="4695827" cy="1569660"/>
          </a:xfrm>
          <a:prstGeom prst="rect">
            <a:avLst/>
          </a:prstGeom>
          <a:noFill/>
        </p:spPr>
        <p:txBody>
          <a:bodyPr wrap="square" rtlCol="0">
            <a:spAutoFit/>
          </a:bodyPr>
          <a:lstStyle/>
          <a:p>
            <a:r>
              <a:rPr lang="en-GB" sz="1200" dirty="0">
                <a:solidFill>
                  <a:srgbClr val="D83C8E"/>
                </a:solidFill>
              </a:rPr>
              <a:t>Getting through on the telephone</a:t>
            </a:r>
          </a:p>
          <a:p>
            <a:r>
              <a:rPr lang="en-GB" sz="1200" b="0" i="0" dirty="0">
                <a:solidFill>
                  <a:srgbClr val="004C6B"/>
                </a:solidFill>
                <a:effectLst/>
              </a:rPr>
              <a:t>76% of reviews regarding telephone access reported negative experiences. Residents expressed frustration with the extended wait times when attempting to reach the reception, particularly during morning hours. Many noted being placed in long queues, resulting in considerable delays in getting through.</a:t>
            </a:r>
            <a:endParaRPr lang="en-GB" sz="1200" dirty="0">
              <a:solidFill>
                <a:srgbClr val="004C6B"/>
              </a:solidFill>
            </a:endParaRPr>
          </a:p>
          <a:p>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sp>
        <p:nvSpPr>
          <p:cNvPr id="9" name="TextBox 8">
            <a:extLst>
              <a:ext uri="{FF2B5EF4-FFF2-40B4-BE49-F238E27FC236}">
                <a16:creationId xmlns:a16="http://schemas.microsoft.com/office/drawing/2014/main" id="{076F8C17-71E4-1D86-F294-35A903F066C2}"/>
              </a:ext>
            </a:extLst>
          </p:cNvPr>
          <p:cNvSpPr txBox="1"/>
          <p:nvPr/>
        </p:nvSpPr>
        <p:spPr>
          <a:xfrm>
            <a:off x="1700808" y="4904799"/>
            <a:ext cx="4972768" cy="1200329"/>
          </a:xfrm>
          <a:prstGeom prst="rect">
            <a:avLst/>
          </a:prstGeom>
          <a:noFill/>
        </p:spPr>
        <p:txBody>
          <a:bodyPr wrap="square" rtlCol="0">
            <a:spAutoFit/>
          </a:bodyPr>
          <a:lstStyle/>
          <a:p>
            <a:r>
              <a:rPr lang="en-GB" sz="1200" dirty="0">
                <a:solidFill>
                  <a:srgbClr val="D83C8E"/>
                </a:solidFill>
              </a:rPr>
              <a:t>Staffing Levels (Staff)</a:t>
            </a:r>
          </a:p>
          <a:p>
            <a:pPr marL="0" algn="l" rtl="0" fontAlgn="base">
              <a:spcBef>
                <a:spcPts val="0"/>
              </a:spcBef>
              <a:spcAft>
                <a:spcPts val="0"/>
              </a:spcAft>
            </a:pPr>
            <a:r>
              <a:rPr lang="en-GB" sz="1200" b="0" i="0" dirty="0">
                <a:solidFill>
                  <a:srgbClr val="004C6B"/>
                </a:solidFill>
                <a:effectLst/>
              </a:rPr>
              <a:t>88% of reviews regarding staffing levels were negative. Many comments focused on the shortage of GPs, particularly permanent ones. Residents expressed concerns about consistently seeing locum doctors, which undermines the continuity of care and patient-provider relationships.</a:t>
            </a:r>
          </a:p>
        </p:txBody>
      </p:sp>
      <p:sp>
        <p:nvSpPr>
          <p:cNvPr id="10" name="TextBox 9">
            <a:extLst>
              <a:ext uri="{FF2B5EF4-FFF2-40B4-BE49-F238E27FC236}">
                <a16:creationId xmlns:a16="http://schemas.microsoft.com/office/drawing/2014/main" id="{43A5215A-10A6-718C-D181-D5CE02201E64}"/>
              </a:ext>
            </a:extLst>
          </p:cNvPr>
          <p:cNvSpPr txBox="1"/>
          <p:nvPr/>
        </p:nvSpPr>
        <p:spPr>
          <a:xfrm>
            <a:off x="1772816" y="6465168"/>
            <a:ext cx="4375000" cy="1200329"/>
          </a:xfrm>
          <a:prstGeom prst="rect">
            <a:avLst/>
          </a:prstGeom>
          <a:noFill/>
        </p:spPr>
        <p:txBody>
          <a:bodyPr wrap="square" lIns="91440" tIns="45720" rIns="91440" bIns="45720" rtlCol="0" anchor="t">
            <a:spAutoFit/>
          </a:bodyPr>
          <a:lstStyle/>
          <a:p>
            <a:r>
              <a:rPr lang="en-GB" sz="1200" dirty="0">
                <a:solidFill>
                  <a:srgbClr val="D83C8E"/>
                </a:solidFill>
              </a:rPr>
              <a:t>Booking Appointments</a:t>
            </a:r>
          </a:p>
          <a:p>
            <a:r>
              <a:rPr kumimoji="0" lang="en-GB" sz="1200" b="0" i="0" u="none" strike="noStrike" kern="1200" cap="none" spc="0" normalizeH="0" baseline="0" noProof="0" dirty="0">
                <a:ln>
                  <a:noFill/>
                </a:ln>
                <a:solidFill>
                  <a:srgbClr val="004C6B"/>
                </a:solidFill>
                <a:effectLst/>
                <a:uLnTx/>
                <a:uFillTx/>
                <a:latin typeface="Poppins Light"/>
                <a:ea typeface="+mn-ea"/>
                <a:cs typeface="+mn-cs"/>
              </a:rPr>
              <a:t>73% of reviews </a:t>
            </a:r>
            <a:r>
              <a:rPr lang="en-GB" sz="1200">
                <a:solidFill>
                  <a:srgbClr val="004C6B"/>
                </a:solidFill>
                <a:latin typeface="Poppins Light"/>
              </a:rPr>
              <a:t>regarding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booking appointments were negative, with many patients raising their concerns with the system of calling at 8 a.m. to book an appointment and their struggles to speak to a receptionist on the telephone. </a:t>
            </a:r>
          </a:p>
        </p:txBody>
      </p:sp>
      <p:pic>
        <p:nvPicPr>
          <p:cNvPr id="12" name="Graphic 11" descr="Daily calendar with solid fill">
            <a:extLst>
              <a:ext uri="{FF2B5EF4-FFF2-40B4-BE49-F238E27FC236}">
                <a16:creationId xmlns:a16="http://schemas.microsoft.com/office/drawing/2014/main" id="{D743BEA4-E841-E0AA-9D29-01192141F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696" y="1950368"/>
            <a:ext cx="914400" cy="914400"/>
          </a:xfrm>
          <a:prstGeom prst="rect">
            <a:avLst/>
          </a:prstGeom>
        </p:spPr>
      </p:pic>
      <p:pic>
        <p:nvPicPr>
          <p:cNvPr id="15" name="Graphic 14" descr="Speaker phone with solid fill">
            <a:extLst>
              <a:ext uri="{FF2B5EF4-FFF2-40B4-BE49-F238E27FC236}">
                <a16:creationId xmlns:a16="http://schemas.microsoft.com/office/drawing/2014/main" id="{562AC388-1927-FEE8-10D9-07453DD6AE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696" y="3396291"/>
            <a:ext cx="914400" cy="914400"/>
          </a:xfrm>
          <a:prstGeom prst="rect">
            <a:avLst/>
          </a:prstGeom>
        </p:spPr>
      </p:pic>
      <p:pic>
        <p:nvPicPr>
          <p:cNvPr id="22" name="Picture 21">
            <a:extLst>
              <a:ext uri="{FF2B5EF4-FFF2-40B4-BE49-F238E27FC236}">
                <a16:creationId xmlns:a16="http://schemas.microsoft.com/office/drawing/2014/main" id="{85B922AB-4B8C-56A0-0ABE-492E69A40BA1}"/>
              </a:ext>
            </a:extLst>
          </p:cNvPr>
          <p:cNvPicPr>
            <a:picLocks noChangeAspect="1"/>
          </p:cNvPicPr>
          <p:nvPr/>
        </p:nvPicPr>
        <p:blipFill>
          <a:blip r:embed="rId6"/>
          <a:stretch>
            <a:fillRect/>
          </a:stretch>
        </p:blipFill>
        <p:spPr>
          <a:xfrm>
            <a:off x="714321" y="5046633"/>
            <a:ext cx="914479" cy="914479"/>
          </a:xfrm>
          <a:prstGeom prst="rect">
            <a:avLst/>
          </a:prstGeom>
        </p:spPr>
      </p:pic>
      <p:pic>
        <p:nvPicPr>
          <p:cNvPr id="11" name="Graphic 10" descr="Remote learning language with solid fill">
            <a:extLst>
              <a:ext uri="{FF2B5EF4-FFF2-40B4-BE49-F238E27FC236}">
                <a16:creationId xmlns:a16="http://schemas.microsoft.com/office/drawing/2014/main" id="{CE9C531B-F8EE-5076-257E-022351C559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400" y="6569623"/>
            <a:ext cx="914400" cy="914400"/>
          </a:xfrm>
          <a:prstGeom prst="rect">
            <a:avLst/>
          </a:prstGeom>
        </p:spPr>
      </p:pic>
    </p:spTree>
    <p:extLst>
      <p:ext uri="{BB962C8B-B14F-4D97-AF65-F5344CB8AC3E}">
        <p14:creationId xmlns:p14="http://schemas.microsoft.com/office/powerpoint/2010/main" val="102750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12</a:t>
            </a:fld>
            <a:endParaRPr lang="en-GB" noProof="0"/>
          </a:p>
        </p:txBody>
      </p:sp>
      <p:sp>
        <p:nvSpPr>
          <p:cNvPr id="11" name="TextBox 10">
            <a:extLst>
              <a:ext uri="{FF2B5EF4-FFF2-40B4-BE49-F238E27FC236}">
                <a16:creationId xmlns:a16="http://schemas.microsoft.com/office/drawing/2014/main" id="{C8B66E0A-F599-531B-3F37-F07D64055111}"/>
              </a:ext>
            </a:extLst>
          </p:cNvPr>
          <p:cNvSpPr txBox="1"/>
          <p:nvPr/>
        </p:nvSpPr>
        <p:spPr>
          <a:xfrm>
            <a:off x="342142" y="716722"/>
            <a:ext cx="6169758" cy="954107"/>
          </a:xfrm>
          <a:prstGeom prst="rect">
            <a:avLst/>
          </a:prstGeom>
          <a:noFill/>
        </p:spPr>
        <p:txBody>
          <a:bodyPr wrap="square">
            <a:spAutoFit/>
          </a:bodyPr>
          <a:lstStyle/>
          <a:p>
            <a:r>
              <a:rPr lang="en-GB" sz="3200" b="1" dirty="0">
                <a:latin typeface="+mj-lt"/>
              </a:rPr>
              <a:t>Recommendations</a:t>
            </a:r>
          </a:p>
          <a:p>
            <a:r>
              <a:rPr lang="en-GB" sz="1200" dirty="0">
                <a:solidFill>
                  <a:srgbClr val="004C6B"/>
                </a:solidFill>
              </a:rPr>
              <a:t>Below is a list of recommendations for GP practices in Ealing based on the key issues residents/patients told us about over the last three months</a:t>
            </a:r>
          </a:p>
        </p:txBody>
      </p:sp>
      <p:sp>
        <p:nvSpPr>
          <p:cNvPr id="16" name="Rectangle 15">
            <a:extLst>
              <a:ext uri="{FF2B5EF4-FFF2-40B4-BE49-F238E27FC236}">
                <a16:creationId xmlns:a16="http://schemas.microsoft.com/office/drawing/2014/main" id="{9779B4CB-F6A7-BCF2-B135-A45F7272FB59}"/>
              </a:ext>
            </a:extLst>
          </p:cNvPr>
          <p:cNvSpPr/>
          <p:nvPr/>
        </p:nvSpPr>
        <p:spPr>
          <a:xfrm>
            <a:off x="419109" y="1708354"/>
            <a:ext cx="6092792" cy="15884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21" name="Rectangle 20">
            <a:extLst>
              <a:ext uri="{FF2B5EF4-FFF2-40B4-BE49-F238E27FC236}">
                <a16:creationId xmlns:a16="http://schemas.microsoft.com/office/drawing/2014/main" id="{4820832C-C6C3-1BA2-2BAD-7949029ACCEB}"/>
              </a:ext>
            </a:extLst>
          </p:cNvPr>
          <p:cNvSpPr/>
          <p:nvPr/>
        </p:nvSpPr>
        <p:spPr>
          <a:xfrm>
            <a:off x="404664" y="3391550"/>
            <a:ext cx="6107236" cy="12014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22" name="TextBox 21">
            <a:extLst>
              <a:ext uri="{FF2B5EF4-FFF2-40B4-BE49-F238E27FC236}">
                <a16:creationId xmlns:a16="http://schemas.microsoft.com/office/drawing/2014/main" id="{A2A54AEE-99BE-EAE3-5F7C-81E6088C1E22}"/>
              </a:ext>
            </a:extLst>
          </p:cNvPr>
          <p:cNvSpPr txBox="1"/>
          <p:nvPr/>
        </p:nvSpPr>
        <p:spPr>
          <a:xfrm>
            <a:off x="620688" y="3465081"/>
            <a:ext cx="5690435" cy="1015663"/>
          </a:xfrm>
          <a:prstGeom prst="rect">
            <a:avLst/>
          </a:prstGeom>
          <a:noFill/>
        </p:spPr>
        <p:txBody>
          <a:bodyPr wrap="square" rtlCol="0">
            <a:spAutoFit/>
          </a:bodyPr>
          <a:lstStyle/>
          <a:p>
            <a:r>
              <a:rPr lang="en-GB" sz="1200" b="1" dirty="0"/>
              <a:t>Improve Telephone Access Efficiency</a:t>
            </a:r>
          </a:p>
          <a:p>
            <a:r>
              <a:rPr lang="en-GB" sz="1200" b="0" i="0" dirty="0">
                <a:solidFill>
                  <a:srgbClr val="004C6B"/>
                </a:solidFill>
                <a:effectLst/>
              </a:rPr>
              <a:t>Improve a call-back system and optimize telephone queue management to reduce wait times for patients. Additionally, consider extending the availability of online appointment booking to reduce reliance on phone calls</a:t>
            </a:r>
            <a:r>
              <a:rPr lang="en-GB" sz="1200" dirty="0">
                <a:solidFill>
                  <a:srgbClr val="004C6B"/>
                </a:solidFill>
              </a:rPr>
              <a:t>.</a:t>
            </a:r>
            <a:endParaRPr lang="en-GB" sz="1200" b="1" dirty="0">
              <a:solidFill>
                <a:srgbClr val="004C6B"/>
              </a:solidFill>
            </a:endParaRPr>
          </a:p>
        </p:txBody>
      </p:sp>
      <p:sp>
        <p:nvSpPr>
          <p:cNvPr id="23" name="Rectangle 22">
            <a:extLst>
              <a:ext uri="{FF2B5EF4-FFF2-40B4-BE49-F238E27FC236}">
                <a16:creationId xmlns:a16="http://schemas.microsoft.com/office/drawing/2014/main" id="{870370EE-B212-AF63-C9B8-491464A4847F}"/>
              </a:ext>
            </a:extLst>
          </p:cNvPr>
          <p:cNvSpPr/>
          <p:nvPr/>
        </p:nvSpPr>
        <p:spPr>
          <a:xfrm>
            <a:off x="404664" y="4687034"/>
            <a:ext cx="6107236" cy="18501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rgbClr val="D83C8E"/>
              </a:solidFill>
            </a:endParaRPr>
          </a:p>
        </p:txBody>
      </p:sp>
      <p:sp>
        <p:nvSpPr>
          <p:cNvPr id="24" name="TextBox 23">
            <a:extLst>
              <a:ext uri="{FF2B5EF4-FFF2-40B4-BE49-F238E27FC236}">
                <a16:creationId xmlns:a16="http://schemas.microsoft.com/office/drawing/2014/main" id="{90EEE6C2-F7A2-2344-5578-C70215148E84}"/>
              </a:ext>
            </a:extLst>
          </p:cNvPr>
          <p:cNvSpPr txBox="1"/>
          <p:nvPr/>
        </p:nvSpPr>
        <p:spPr>
          <a:xfrm>
            <a:off x="620688" y="4823500"/>
            <a:ext cx="5687460" cy="1569660"/>
          </a:xfrm>
          <a:prstGeom prst="rect">
            <a:avLst/>
          </a:prstGeom>
          <a:noFill/>
        </p:spPr>
        <p:txBody>
          <a:bodyPr wrap="square" lIns="91440" tIns="45720" rIns="91440" bIns="45720" rtlCol="0" anchor="t">
            <a:spAutoFit/>
          </a:bodyPr>
          <a:lstStyle/>
          <a:p>
            <a:r>
              <a:rPr lang="en-GB" sz="1200" b="1" i="0" dirty="0">
                <a:solidFill>
                  <a:srgbClr val="004C6B"/>
                </a:solidFill>
                <a:effectLst/>
              </a:rPr>
              <a:t>Address Staffing Levels to Improve Continuity of Care</a:t>
            </a:r>
          </a:p>
          <a:p>
            <a:r>
              <a:rPr lang="en-GB" sz="1200" dirty="0">
                <a:solidFill>
                  <a:srgbClr val="004C6B"/>
                </a:solidFill>
                <a:highlight>
                  <a:srgbClr val="E5F5FB"/>
                </a:highlight>
              </a:rPr>
              <a:t>Increase </a:t>
            </a:r>
            <a:r>
              <a:rPr lang="en-GB" sz="1200" b="0" i="0" dirty="0">
                <a:solidFill>
                  <a:srgbClr val="004C6B"/>
                </a:solidFill>
                <a:effectLst/>
              </a:rPr>
              <a:t>permanent staffing levels, especially for GPs, to reduce the reliance on locum doctors</a:t>
            </a:r>
            <a:r>
              <a:rPr lang="en-GB" sz="1200" dirty="0">
                <a:solidFill>
                  <a:srgbClr val="004C6B"/>
                </a:solidFill>
              </a:rPr>
              <a:t>. By building a more stable and consistent team of permanent staff, this can improve the continuity of care, enhance patient trust and maintain high-quality service delivery. Reducing reliance on locum doctors will also help to ensure greater availability of familiar healthcare providers and foster a more cohesive work environment that benefits patients and staff alike.  </a:t>
            </a:r>
            <a:endParaRPr lang="en-GB" sz="1200" b="0" i="0" dirty="0">
              <a:solidFill>
                <a:srgbClr val="004C6B"/>
              </a:solidFill>
              <a:effectLst/>
            </a:endParaRPr>
          </a:p>
        </p:txBody>
      </p:sp>
      <p:sp>
        <p:nvSpPr>
          <p:cNvPr id="7" name="TextBox 6">
            <a:extLst>
              <a:ext uri="{FF2B5EF4-FFF2-40B4-BE49-F238E27FC236}">
                <a16:creationId xmlns:a16="http://schemas.microsoft.com/office/drawing/2014/main" id="{72789616-232C-983D-AE0C-85106EBEDFD1}"/>
              </a:ext>
            </a:extLst>
          </p:cNvPr>
          <p:cNvSpPr txBox="1"/>
          <p:nvPr/>
        </p:nvSpPr>
        <p:spPr>
          <a:xfrm>
            <a:off x="548681" y="1784648"/>
            <a:ext cx="5890210" cy="1384995"/>
          </a:xfrm>
          <a:prstGeom prst="rect">
            <a:avLst/>
          </a:prstGeom>
          <a:noFill/>
        </p:spPr>
        <p:txBody>
          <a:bodyPr wrap="square" lIns="91440" tIns="45720" rIns="91440" bIns="45720" rtlCol="0" anchor="t">
            <a:spAutoFit/>
          </a:bodyPr>
          <a:lstStyle/>
          <a:p>
            <a:r>
              <a:rPr lang="en-GB" sz="1200" b="1" dirty="0"/>
              <a:t>Enhance Appointment Availability</a:t>
            </a:r>
          </a:p>
          <a:p>
            <a:r>
              <a:rPr lang="en-GB" sz="1200" b="0" i="0" dirty="0">
                <a:solidFill>
                  <a:srgbClr val="004C6B"/>
                </a:solidFill>
                <a:effectLst/>
              </a:rPr>
              <a:t>Increase the availability of appointment slots to reduce wait times. Expanding the number of available appointments can ensure that patients can secure timely visits, leading to better continuity of care and more responsive service. This enhancement will help meet the growing deman</a:t>
            </a:r>
            <a:r>
              <a:rPr lang="en-GB" sz="1200" dirty="0">
                <a:solidFill>
                  <a:srgbClr val="004C6B"/>
                </a:solidFill>
              </a:rPr>
              <a:t>d for appointments and improve satisfaction by allowing for more flexibility and efficiency in scheduling.</a:t>
            </a:r>
            <a:endParaRPr lang="en-GB" sz="1200" dirty="0">
              <a:solidFill>
                <a:srgbClr val="004C6B"/>
              </a:solidFill>
              <a:highlight>
                <a:srgbClr val="E5F5FB"/>
              </a:highlight>
              <a:cs typeface="Poppins Light"/>
            </a:endParaRPr>
          </a:p>
        </p:txBody>
      </p:sp>
    </p:spTree>
    <p:extLst>
      <p:ext uri="{BB962C8B-B14F-4D97-AF65-F5344CB8AC3E}">
        <p14:creationId xmlns:p14="http://schemas.microsoft.com/office/powerpoint/2010/main" val="9844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13</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3108543"/>
          </a:xfrm>
          <a:prstGeom prst="rect">
            <a:avLst/>
          </a:prstGeom>
          <a:noFill/>
        </p:spPr>
        <p:txBody>
          <a:bodyPr wrap="square" rtlCol="0">
            <a:spAutoFit/>
          </a:bodyPr>
          <a:lstStyle/>
          <a:p>
            <a:pPr algn="ctr"/>
            <a:r>
              <a:rPr lang="en-GB" sz="6600" dirty="0">
                <a:latin typeface="+mj-lt"/>
              </a:rPr>
              <a:t>GP Services</a:t>
            </a:r>
          </a:p>
          <a:p>
            <a:pPr algn="ctr"/>
            <a:r>
              <a:rPr lang="en-GB" sz="6600" dirty="0">
                <a:solidFill>
                  <a:schemeClr val="accent1"/>
                </a:solidFill>
                <a:latin typeface="+mj-lt"/>
              </a:rPr>
              <a:t>Full data set</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63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735782" y="369352"/>
            <a:ext cx="690506" cy="259615"/>
          </a:xfrm>
        </p:spPr>
        <p:txBody>
          <a:bodyPr/>
          <a:lstStyle/>
          <a:p>
            <a:fld id="{9295DF58-4118-4551-8C61-1A7ED177FA2D}" type="slidenum">
              <a:rPr lang="en-GB" noProof="0" smtClean="0"/>
              <a:pPr/>
              <a:t>14</a:t>
            </a:fld>
            <a:endParaRPr lang="en-GB" noProof="0" dirty="0"/>
          </a:p>
        </p:txBody>
      </p:sp>
      <p:sp>
        <p:nvSpPr>
          <p:cNvPr id="10" name="Title 9"/>
          <p:cNvSpPr>
            <a:spLocks noGrp="1"/>
          </p:cNvSpPr>
          <p:nvPr>
            <p:ph type="title"/>
          </p:nvPr>
        </p:nvSpPr>
        <p:spPr>
          <a:xfrm>
            <a:off x="390732" y="798765"/>
            <a:ext cx="5976000" cy="432000"/>
          </a:xfrm>
        </p:spPr>
        <p:txBody>
          <a:bodyPr/>
          <a:lstStyle/>
          <a:p>
            <a:r>
              <a:rPr lang="en-GB" dirty="0"/>
              <a:t>GP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3489361057"/>
              </p:ext>
            </p:extLst>
          </p:nvPr>
        </p:nvGraphicFramePr>
        <p:xfrm>
          <a:off x="390732" y="1551288"/>
          <a:ext cx="5976000" cy="1483360"/>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115435326"/>
                    </a:ext>
                  </a:extLst>
                </a:gridCol>
                <a:gridCol w="2988000">
                  <a:extLst>
                    <a:ext uri="{9D8B030D-6E8A-4147-A177-3AD203B41FA5}">
                      <a16:colId xmlns:a16="http://schemas.microsoft.com/office/drawing/2014/main" val="1618553360"/>
                    </a:ext>
                  </a:extLst>
                </a:gridCol>
              </a:tblGrid>
              <a:tr h="370840">
                <a:tc>
                  <a:txBody>
                    <a:bodyPr/>
                    <a:lstStyle/>
                    <a:p>
                      <a:r>
                        <a:rPr lang="en-GB" dirty="0"/>
                        <a:t>No. of Reviews</a:t>
                      </a:r>
                    </a:p>
                  </a:txBody>
                  <a:tcPr/>
                </a:tc>
                <a:tc>
                  <a:txBody>
                    <a:bodyPr/>
                    <a:lstStyle/>
                    <a:p>
                      <a:r>
                        <a:rPr lang="en-GB" sz="1200" dirty="0"/>
                        <a:t>459 (relating to 69 GP practices)</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78%</a:t>
                      </a:r>
                    </a:p>
                  </a:txBody>
                  <a:tcPr>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6%</a:t>
                      </a:r>
                    </a:p>
                  </a:txBody>
                  <a:tcPr>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16%</a:t>
                      </a:r>
                    </a:p>
                  </a:txBody>
                  <a:tcPr>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390732" y="3400507"/>
            <a:ext cx="5976000" cy="50628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674288" y="3520428"/>
            <a:ext cx="4752000"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tx1"/>
                </a:solidFill>
                <a:latin typeface="+mj-lt"/>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706436" y="3856348"/>
            <a:ext cx="4314852"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200" dirty="0"/>
              <a:t>As part of our new patient experience approach, we asked residents a series of questions which would help us better understand experiences of access and quality. </a:t>
            </a:r>
          </a:p>
          <a:p>
            <a:endParaRPr lang="en-GB" sz="1200" dirty="0"/>
          </a:p>
          <a:p>
            <a:r>
              <a:rPr lang="en-GB" sz="1200" dirty="0"/>
              <a:t>The questions we asked were:</a:t>
            </a:r>
          </a:p>
          <a:p>
            <a:r>
              <a:rPr lang="en-GB" sz="1200" dirty="0"/>
              <a:t> </a:t>
            </a:r>
          </a:p>
          <a:p>
            <a:r>
              <a:rPr lang="en-GB" sz="1200" dirty="0">
                <a:solidFill>
                  <a:schemeClr val="accent1"/>
                </a:solidFill>
              </a:rPr>
              <a:t>Q1)  How do you find getting an appointment?</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Q2) How do you find getting through to someone at your GP practice on the phone?</a:t>
            </a:r>
            <a:br>
              <a:rPr lang="en-GB" sz="1200" dirty="0">
                <a:solidFill>
                  <a:schemeClr val="accent1"/>
                </a:solidFill>
              </a:rPr>
            </a:br>
            <a:endParaRPr lang="en-GB" sz="1200" dirty="0">
              <a:solidFill>
                <a:schemeClr val="accent1"/>
              </a:solidFill>
            </a:endParaRPr>
          </a:p>
          <a:p>
            <a:r>
              <a:rPr lang="en-GB" sz="1200" dirty="0">
                <a:solidFill>
                  <a:schemeClr val="accent1"/>
                </a:solidFill>
              </a:rPr>
              <a:t>Q3) How do you find the quality of online consultations?</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Q4) How do you find the quality of telephone consultations?</a:t>
            </a:r>
            <a:br>
              <a:rPr lang="en-GB" sz="1200" dirty="0">
                <a:solidFill>
                  <a:schemeClr val="accent1"/>
                </a:solidFill>
              </a:rPr>
            </a:br>
            <a:endParaRPr lang="en-GB" sz="1200" dirty="0">
              <a:solidFill>
                <a:schemeClr val="accent1"/>
              </a:solidFill>
            </a:endParaRPr>
          </a:p>
          <a:p>
            <a:r>
              <a:rPr lang="en-GB" sz="1200" dirty="0">
                <a:solidFill>
                  <a:schemeClr val="accent1"/>
                </a:solidFill>
              </a:rPr>
              <a:t>Q5) How did you find the attitudes of staff at the service?</a:t>
            </a:r>
            <a:br>
              <a:rPr lang="en-GB" sz="1200" dirty="0">
                <a:solidFill>
                  <a:schemeClr val="accent1"/>
                </a:solidFill>
              </a:rPr>
            </a:br>
            <a:endParaRPr lang="en-GB" sz="1200" dirty="0">
              <a:solidFill>
                <a:schemeClr val="accent1"/>
              </a:solidFill>
            </a:endParaRPr>
          </a:p>
          <a:p>
            <a:pPr>
              <a:lnSpc>
                <a:spcPct val="100000"/>
              </a:lnSpc>
            </a:pPr>
            <a:r>
              <a:rPr lang="en-GB" sz="1200" dirty="0">
                <a:solidFill>
                  <a:schemeClr val="accent1"/>
                </a:solidFill>
              </a:rPr>
              <a:t>Q6) How would you rate the quality of treatment and care received?</a:t>
            </a:r>
          </a:p>
          <a:p>
            <a:endParaRPr lang="en-GB" sz="1200" dirty="0">
              <a:solidFill>
                <a:schemeClr val="accent1"/>
              </a:solidFill>
            </a:endParaRPr>
          </a:p>
          <a:p>
            <a:pPr>
              <a:lnSpc>
                <a:spcPct val="100000"/>
              </a:lnSpc>
            </a:pPr>
            <a:r>
              <a:rPr lang="en-GB" sz="1200" dirty="0"/>
              <a:t>Please note that for Question 1 and 2 the options we provided matched those of the national GP Patient Survey  </a:t>
            </a:r>
            <a:r>
              <a:rPr lang="en-GB" sz="1200" dirty="0">
                <a:solidFill>
                  <a:srgbClr val="D83C8E"/>
                </a:solidFill>
              </a:rPr>
              <a:t>(Very Easy – Not at All Easy ) </a:t>
            </a:r>
            <a:r>
              <a:rPr lang="en-GB" sz="1200" dirty="0">
                <a:solidFill>
                  <a:srgbClr val="004C6B"/>
                </a:solidFill>
              </a:rPr>
              <a:t>to allow our data to be comparable with the NHS data.</a:t>
            </a:r>
          </a:p>
          <a:p>
            <a:pPr>
              <a:lnSpc>
                <a:spcPct val="100000"/>
              </a:lnSpc>
            </a:pPr>
            <a:endParaRPr lang="en-GB" sz="1200" dirty="0">
              <a:solidFill>
                <a:srgbClr val="004C6B"/>
              </a:solidFill>
            </a:endParaRPr>
          </a:p>
          <a:p>
            <a:pPr>
              <a:lnSpc>
                <a:spcPct val="100000"/>
              </a:lnSpc>
            </a:pPr>
            <a:r>
              <a:rPr lang="en-GB" sz="1200" dirty="0">
                <a:solidFill>
                  <a:srgbClr val="004C6B"/>
                </a:solidFill>
              </a:rPr>
              <a:t>Participants were asked to choose between 1-5* </a:t>
            </a:r>
            <a:r>
              <a:rPr lang="en-GB" sz="1200" dirty="0">
                <a:solidFill>
                  <a:srgbClr val="D83C8E"/>
                </a:solidFill>
              </a:rPr>
              <a:t>(Very Poor – Very Good)</a:t>
            </a:r>
          </a:p>
          <a:p>
            <a:pPr>
              <a:lnSpc>
                <a:spcPct val="100000"/>
              </a:lnSpc>
            </a:pPr>
            <a:endParaRPr lang="en-GB" sz="1100" dirty="0"/>
          </a:p>
          <a:p>
            <a:endParaRPr lang="en-GB" sz="1100" dirty="0"/>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76889" y="3548130"/>
            <a:ext cx="1456955" cy="1456955"/>
          </a:xfrm>
          <a:prstGeom prst="rect">
            <a:avLst/>
          </a:prstGeom>
        </p:spPr>
      </p:pic>
    </p:spTree>
    <p:extLst>
      <p:ext uri="{BB962C8B-B14F-4D97-AF65-F5344CB8AC3E}">
        <p14:creationId xmlns:p14="http://schemas.microsoft.com/office/powerpoint/2010/main" val="350991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E428C8-5F14-44C2-F6F5-E67C406B3676}"/>
              </a:ext>
            </a:extLst>
          </p:cNvPr>
          <p:cNvSpPr/>
          <p:nvPr/>
        </p:nvSpPr>
        <p:spPr>
          <a:xfrm>
            <a:off x="444108" y="2072680"/>
            <a:ext cx="5969784" cy="25922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30" name="Text Placeholder 29"/>
          <p:cNvSpPr>
            <a:spLocks noGrp="1"/>
          </p:cNvSpPr>
          <p:nvPr>
            <p:ph type="body" sz="quarter" idx="22"/>
          </p:nvPr>
        </p:nvSpPr>
        <p:spPr>
          <a:xfrm>
            <a:off x="424323" y="758961"/>
            <a:ext cx="6322224" cy="458184"/>
          </a:xfrm>
        </p:spPr>
        <p:txBody>
          <a:bodyPr/>
          <a:lstStyle/>
          <a:p>
            <a:r>
              <a:rPr lang="en-GB" sz="3200" dirty="0">
                <a:solidFill>
                  <a:schemeClr val="tx1"/>
                </a:solidFill>
              </a:rPr>
              <a:t>Access and Quality Questions</a:t>
            </a: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15</a:t>
            </a:fld>
            <a:endParaRPr lang="en-GB" noProof="0"/>
          </a:p>
        </p:txBody>
      </p:sp>
      <p:sp>
        <p:nvSpPr>
          <p:cNvPr id="11" name="Text Placeholder 10"/>
          <p:cNvSpPr>
            <a:spLocks noGrp="1"/>
          </p:cNvSpPr>
          <p:nvPr>
            <p:ph type="body" sz="quarter" idx="14"/>
          </p:nvPr>
        </p:nvSpPr>
        <p:spPr>
          <a:xfrm>
            <a:off x="424323" y="1520688"/>
            <a:ext cx="4752000" cy="216000"/>
          </a:xfrm>
        </p:spPr>
        <p:txBody>
          <a:bodyPr/>
          <a:lstStyle/>
          <a:p>
            <a:r>
              <a:rPr lang="en-GB" dirty="0">
                <a:latin typeface="Poppins" pitchFamily="2" charset="77"/>
                <a:cs typeface="Poppins" pitchFamily="2" charset="77"/>
              </a:rPr>
              <a:t> </a:t>
            </a:r>
            <a:r>
              <a:rPr lang="en-GB" sz="1600" dirty="0">
                <a:latin typeface="Poppins" pitchFamily="2" charset="77"/>
                <a:cs typeface="Poppins" pitchFamily="2" charset="77"/>
              </a:rPr>
              <a:t>Q1) How do you find getting an appointment?</a:t>
            </a:r>
          </a:p>
        </p:txBody>
      </p:sp>
      <p:graphicFrame>
        <p:nvGraphicFramePr>
          <p:cNvPr id="6" name="Chart 5">
            <a:extLst>
              <a:ext uri="{FF2B5EF4-FFF2-40B4-BE49-F238E27FC236}">
                <a16:creationId xmlns:a16="http://schemas.microsoft.com/office/drawing/2014/main" id="{F48D0BD4-6FB9-C086-EA69-77829F7074C1}"/>
              </a:ext>
            </a:extLst>
          </p:cNvPr>
          <p:cNvGraphicFramePr/>
          <p:nvPr>
            <p:extLst>
              <p:ext uri="{D42A27DB-BD31-4B8C-83A1-F6EECF244321}">
                <p14:modId xmlns:p14="http://schemas.microsoft.com/office/powerpoint/2010/main" val="1505813278"/>
              </p:ext>
            </p:extLst>
          </p:nvPr>
        </p:nvGraphicFramePr>
        <p:xfrm>
          <a:off x="444108" y="2089932"/>
          <a:ext cx="2802243" cy="264704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10">
            <a:extLst>
              <a:ext uri="{FF2B5EF4-FFF2-40B4-BE49-F238E27FC236}">
                <a16:creationId xmlns:a16="http://schemas.microsoft.com/office/drawing/2014/main" id="{E22F32B8-C0C6-3732-A1F3-624651A55934}"/>
              </a:ext>
            </a:extLst>
          </p:cNvPr>
          <p:cNvSpPr txBox="1">
            <a:spLocks/>
          </p:cNvSpPr>
          <p:nvPr/>
        </p:nvSpPr>
        <p:spPr>
          <a:xfrm>
            <a:off x="447943" y="5476937"/>
            <a:ext cx="5935116" cy="112976"/>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accent1"/>
                </a:solidFill>
                <a:latin typeface="+mj-lt"/>
              </a:rPr>
              <a:t>Q2) How do you find getting through to someone at your GP practice on the phone?</a:t>
            </a:r>
            <a:endParaRPr lang="en-GB" sz="1600" dirty="0">
              <a:latin typeface="+mj-lt"/>
              <a:cs typeface="Poppins" pitchFamily="2" charset="77"/>
            </a:endParaRPr>
          </a:p>
        </p:txBody>
      </p:sp>
      <p:graphicFrame>
        <p:nvGraphicFramePr>
          <p:cNvPr id="3" name="Table 20">
            <a:extLst>
              <a:ext uri="{FF2B5EF4-FFF2-40B4-BE49-F238E27FC236}">
                <a16:creationId xmlns:a16="http://schemas.microsoft.com/office/drawing/2014/main" id="{B11D53C4-A1F3-C102-726A-EB579A438F0E}"/>
              </a:ext>
            </a:extLst>
          </p:cNvPr>
          <p:cNvGraphicFramePr>
            <a:graphicFrameLocks noGrp="1"/>
          </p:cNvGraphicFramePr>
          <p:nvPr>
            <p:extLst>
              <p:ext uri="{D42A27DB-BD31-4B8C-83A1-F6EECF244321}">
                <p14:modId xmlns:p14="http://schemas.microsoft.com/office/powerpoint/2010/main" val="1328022804"/>
              </p:ext>
            </p:extLst>
          </p:nvPr>
        </p:nvGraphicFramePr>
        <p:xfrm>
          <a:off x="3348831" y="2072680"/>
          <a:ext cx="3090060" cy="2605210"/>
        </p:xfrm>
        <a:graphic>
          <a:graphicData uri="http://schemas.openxmlformats.org/drawingml/2006/table">
            <a:tbl>
              <a:tblPr firstRow="1" bandRow="1">
                <a:tableStyleId>{5C22544A-7EE6-4342-B048-85BDC9FD1C3A}</a:tableStyleId>
              </a:tblPr>
              <a:tblGrid>
                <a:gridCol w="618012">
                  <a:extLst>
                    <a:ext uri="{9D8B030D-6E8A-4147-A177-3AD203B41FA5}">
                      <a16:colId xmlns:a16="http://schemas.microsoft.com/office/drawing/2014/main" val="3967895932"/>
                    </a:ext>
                  </a:extLst>
                </a:gridCol>
                <a:gridCol w="618012">
                  <a:extLst>
                    <a:ext uri="{9D8B030D-6E8A-4147-A177-3AD203B41FA5}">
                      <a16:colId xmlns:a16="http://schemas.microsoft.com/office/drawing/2014/main" val="1550443783"/>
                    </a:ext>
                  </a:extLst>
                </a:gridCol>
                <a:gridCol w="618012">
                  <a:extLst>
                    <a:ext uri="{9D8B030D-6E8A-4147-A177-3AD203B41FA5}">
                      <a16:colId xmlns:a16="http://schemas.microsoft.com/office/drawing/2014/main" val="2646888535"/>
                    </a:ext>
                  </a:extLst>
                </a:gridCol>
                <a:gridCol w="618012">
                  <a:extLst>
                    <a:ext uri="{9D8B030D-6E8A-4147-A177-3AD203B41FA5}">
                      <a16:colId xmlns:a16="http://schemas.microsoft.com/office/drawing/2014/main" val="749511348"/>
                    </a:ext>
                  </a:extLst>
                </a:gridCol>
                <a:gridCol w="618012">
                  <a:extLst>
                    <a:ext uri="{9D8B030D-6E8A-4147-A177-3AD203B41FA5}">
                      <a16:colId xmlns:a16="http://schemas.microsoft.com/office/drawing/2014/main" val="3524598424"/>
                    </a:ext>
                  </a:extLst>
                </a:gridCol>
              </a:tblGrid>
              <a:tr h="372172">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1837364880"/>
                  </a:ext>
                </a:extLst>
              </a:tr>
              <a:tr h="465216">
                <a:tc>
                  <a:txBody>
                    <a:bodyPr/>
                    <a:lstStyle/>
                    <a:p>
                      <a:r>
                        <a:rPr lang="en-GB" sz="1200" dirty="0"/>
                        <a:t>Very Easy</a:t>
                      </a:r>
                    </a:p>
                  </a:txBody>
                  <a:tcPr/>
                </a:tc>
                <a:tc>
                  <a:txBody>
                    <a:bodyPr/>
                    <a:lstStyle/>
                    <a:p>
                      <a:pPr algn="ctr"/>
                      <a:r>
                        <a:rPr lang="en-GB" sz="1200" dirty="0"/>
                        <a:t>24%</a:t>
                      </a:r>
                    </a:p>
                  </a:txBody>
                  <a:tcPr/>
                </a:tc>
                <a:tc>
                  <a:txBody>
                    <a:bodyPr/>
                    <a:lstStyle/>
                    <a:p>
                      <a:pPr algn="ctr"/>
                      <a:r>
                        <a:rPr lang="en-GB" sz="1200" dirty="0"/>
                        <a:t>28%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666215708"/>
                  </a:ext>
                </a:extLst>
              </a:tr>
              <a:tr h="465216">
                <a:tc>
                  <a:txBody>
                    <a:bodyPr/>
                    <a:lstStyle/>
                    <a:p>
                      <a:r>
                        <a:rPr lang="en-GB" sz="1200" dirty="0"/>
                        <a:t>Fairly Easy</a:t>
                      </a:r>
                    </a:p>
                  </a:txBody>
                  <a:tcPr/>
                </a:tc>
                <a:tc>
                  <a:txBody>
                    <a:bodyPr/>
                    <a:lstStyle/>
                    <a:p>
                      <a:pPr algn="ctr"/>
                      <a:r>
                        <a:rPr lang="en-GB" sz="1200" dirty="0"/>
                        <a:t>41%</a:t>
                      </a:r>
                    </a:p>
                  </a:txBody>
                  <a:tcPr/>
                </a:tc>
                <a:tc>
                  <a:txBody>
                    <a:bodyPr/>
                    <a:lstStyle/>
                    <a:p>
                      <a:pPr algn="ctr"/>
                      <a:r>
                        <a:rPr lang="en-GB" sz="1200" dirty="0"/>
                        <a:t>41%</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967589"/>
                  </a:ext>
                </a:extLst>
              </a:tr>
              <a:tr h="651303">
                <a:tc>
                  <a:txBody>
                    <a:bodyPr/>
                    <a:lstStyle/>
                    <a:p>
                      <a:r>
                        <a:rPr lang="en-GB" sz="1200" dirty="0"/>
                        <a:t>Not Very Easy</a:t>
                      </a:r>
                    </a:p>
                  </a:txBody>
                  <a:tcPr/>
                </a:tc>
                <a:tc>
                  <a:txBody>
                    <a:bodyPr/>
                    <a:lstStyle/>
                    <a:p>
                      <a:pPr algn="ctr"/>
                      <a:r>
                        <a:rPr lang="en-GB" sz="1200" dirty="0"/>
                        <a:t>26%</a:t>
                      </a:r>
                    </a:p>
                  </a:txBody>
                  <a:tcPr/>
                </a:tc>
                <a:tc>
                  <a:txBody>
                    <a:bodyPr/>
                    <a:lstStyle/>
                    <a:p>
                      <a:pPr algn="ctr"/>
                      <a:r>
                        <a:rPr lang="en-GB" sz="1200" dirty="0"/>
                        <a:t>25%</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803751443"/>
                  </a:ext>
                </a:extLst>
              </a:tr>
              <a:tr h="651303">
                <a:tc>
                  <a:txBody>
                    <a:bodyPr/>
                    <a:lstStyle/>
                    <a:p>
                      <a:r>
                        <a:rPr lang="en-GB" sz="1200" dirty="0"/>
                        <a:t>Not At All Easy</a:t>
                      </a:r>
                    </a:p>
                  </a:txBody>
                  <a:tcPr/>
                </a:tc>
                <a:tc>
                  <a:txBody>
                    <a:bodyPr/>
                    <a:lstStyle/>
                    <a:p>
                      <a:pPr algn="ctr"/>
                      <a:r>
                        <a:rPr lang="en-GB" sz="1200" dirty="0"/>
                        <a:t>9%</a:t>
                      </a:r>
                    </a:p>
                  </a:txBody>
                  <a:tcPr/>
                </a:tc>
                <a:tc>
                  <a:txBody>
                    <a:bodyPr/>
                    <a:lstStyle/>
                    <a:p>
                      <a:pPr algn="ctr"/>
                      <a:r>
                        <a:rPr lang="en-GB" sz="1200" dirty="0"/>
                        <a:t>6%</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324218753"/>
                  </a:ext>
                </a:extLst>
              </a:tr>
            </a:tbl>
          </a:graphicData>
        </a:graphic>
      </p:graphicFrame>
      <p:graphicFrame>
        <p:nvGraphicFramePr>
          <p:cNvPr id="4" name="Table 20">
            <a:extLst>
              <a:ext uri="{FF2B5EF4-FFF2-40B4-BE49-F238E27FC236}">
                <a16:creationId xmlns:a16="http://schemas.microsoft.com/office/drawing/2014/main" id="{59EA29FA-CDFB-AC03-C44C-8629B330FD48}"/>
              </a:ext>
            </a:extLst>
          </p:cNvPr>
          <p:cNvGraphicFramePr>
            <a:graphicFrameLocks noGrp="1"/>
          </p:cNvGraphicFramePr>
          <p:nvPr>
            <p:extLst>
              <p:ext uri="{D42A27DB-BD31-4B8C-83A1-F6EECF244321}">
                <p14:modId xmlns:p14="http://schemas.microsoft.com/office/powerpoint/2010/main" val="452628564"/>
              </p:ext>
            </p:extLst>
          </p:nvPr>
        </p:nvGraphicFramePr>
        <p:xfrm>
          <a:off x="3475045" y="6187717"/>
          <a:ext cx="2988615" cy="2560320"/>
        </p:xfrm>
        <a:graphic>
          <a:graphicData uri="http://schemas.openxmlformats.org/drawingml/2006/table">
            <a:tbl>
              <a:tblPr firstRow="1" bandRow="1">
                <a:tableStyleId>{5C22544A-7EE6-4342-B048-85BDC9FD1C3A}</a:tableStyleId>
              </a:tblPr>
              <a:tblGrid>
                <a:gridCol w="597723">
                  <a:extLst>
                    <a:ext uri="{9D8B030D-6E8A-4147-A177-3AD203B41FA5}">
                      <a16:colId xmlns:a16="http://schemas.microsoft.com/office/drawing/2014/main" val="3967895932"/>
                    </a:ext>
                  </a:extLst>
                </a:gridCol>
                <a:gridCol w="597723">
                  <a:extLst>
                    <a:ext uri="{9D8B030D-6E8A-4147-A177-3AD203B41FA5}">
                      <a16:colId xmlns:a16="http://schemas.microsoft.com/office/drawing/2014/main" val="1550443783"/>
                    </a:ext>
                  </a:extLst>
                </a:gridCol>
                <a:gridCol w="597723">
                  <a:extLst>
                    <a:ext uri="{9D8B030D-6E8A-4147-A177-3AD203B41FA5}">
                      <a16:colId xmlns:a16="http://schemas.microsoft.com/office/drawing/2014/main" val="2646888535"/>
                    </a:ext>
                  </a:extLst>
                </a:gridCol>
                <a:gridCol w="597723">
                  <a:extLst>
                    <a:ext uri="{9D8B030D-6E8A-4147-A177-3AD203B41FA5}">
                      <a16:colId xmlns:a16="http://schemas.microsoft.com/office/drawing/2014/main" val="749511348"/>
                    </a:ext>
                  </a:extLst>
                </a:gridCol>
                <a:gridCol w="597723">
                  <a:extLst>
                    <a:ext uri="{9D8B030D-6E8A-4147-A177-3AD203B41FA5}">
                      <a16:colId xmlns:a16="http://schemas.microsoft.com/office/drawing/2014/main" val="3524598424"/>
                    </a:ext>
                  </a:extLst>
                </a:gridCol>
              </a:tblGrid>
              <a:tr h="322610">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1837364880"/>
                  </a:ext>
                </a:extLst>
              </a:tr>
              <a:tr h="403263">
                <a:tc>
                  <a:txBody>
                    <a:bodyPr/>
                    <a:lstStyle/>
                    <a:p>
                      <a:r>
                        <a:rPr lang="en-GB" sz="1200" dirty="0"/>
                        <a:t>Very Easy</a:t>
                      </a:r>
                    </a:p>
                  </a:txBody>
                  <a:tcPr/>
                </a:tc>
                <a:tc>
                  <a:txBody>
                    <a:bodyPr/>
                    <a:lstStyle/>
                    <a:p>
                      <a:pPr algn="ctr"/>
                      <a:r>
                        <a:rPr lang="en-GB" sz="1200" dirty="0"/>
                        <a:t>21%</a:t>
                      </a:r>
                    </a:p>
                  </a:txBody>
                  <a:tcPr/>
                </a:tc>
                <a:tc>
                  <a:txBody>
                    <a:bodyPr/>
                    <a:lstStyle/>
                    <a:p>
                      <a:pPr algn="ctr"/>
                      <a:r>
                        <a:rPr lang="en-GB" sz="1200" dirty="0"/>
                        <a:t>23%</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666215708"/>
                  </a:ext>
                </a:extLst>
              </a:tr>
              <a:tr h="403263">
                <a:tc>
                  <a:txBody>
                    <a:bodyPr/>
                    <a:lstStyle/>
                    <a:p>
                      <a:r>
                        <a:rPr lang="en-GB" sz="1200" dirty="0"/>
                        <a:t>Fairly Easy</a:t>
                      </a:r>
                    </a:p>
                  </a:txBody>
                  <a:tcPr/>
                </a:tc>
                <a:tc>
                  <a:txBody>
                    <a:bodyPr/>
                    <a:lstStyle/>
                    <a:p>
                      <a:pPr algn="ctr"/>
                      <a:r>
                        <a:rPr lang="en-GB" sz="1200" dirty="0"/>
                        <a:t>42%</a:t>
                      </a:r>
                    </a:p>
                  </a:txBody>
                  <a:tcPr/>
                </a:tc>
                <a:tc>
                  <a:txBody>
                    <a:bodyPr/>
                    <a:lstStyle/>
                    <a:p>
                      <a:pPr algn="ctr"/>
                      <a:r>
                        <a:rPr lang="en-GB" sz="1200" dirty="0"/>
                        <a:t>48%</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967589"/>
                  </a:ext>
                </a:extLst>
              </a:tr>
              <a:tr h="564568">
                <a:tc>
                  <a:txBody>
                    <a:bodyPr/>
                    <a:lstStyle/>
                    <a:p>
                      <a:r>
                        <a:rPr lang="en-GB" sz="1200" dirty="0"/>
                        <a:t>Not Very Easy</a:t>
                      </a:r>
                    </a:p>
                  </a:txBody>
                  <a:tcPr/>
                </a:tc>
                <a:tc>
                  <a:txBody>
                    <a:bodyPr/>
                    <a:lstStyle/>
                    <a:p>
                      <a:pPr algn="ctr"/>
                      <a:r>
                        <a:rPr lang="en-GB" sz="1200" dirty="0"/>
                        <a:t>28%</a:t>
                      </a:r>
                    </a:p>
                  </a:txBody>
                  <a:tcPr/>
                </a:tc>
                <a:tc>
                  <a:txBody>
                    <a:bodyPr/>
                    <a:lstStyle/>
                    <a:p>
                      <a:pPr algn="ctr"/>
                      <a:r>
                        <a:rPr lang="en-GB" sz="1200" dirty="0"/>
                        <a:t>24%</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803751443"/>
                  </a:ext>
                </a:extLst>
              </a:tr>
              <a:tr h="564568">
                <a:tc>
                  <a:txBody>
                    <a:bodyPr/>
                    <a:lstStyle/>
                    <a:p>
                      <a:r>
                        <a:rPr lang="en-GB" sz="1200" dirty="0"/>
                        <a:t>Not At All Easy</a:t>
                      </a:r>
                    </a:p>
                  </a:txBody>
                  <a:tcPr/>
                </a:tc>
                <a:tc>
                  <a:txBody>
                    <a:bodyPr/>
                    <a:lstStyle/>
                    <a:p>
                      <a:pPr algn="ctr"/>
                      <a:r>
                        <a:rPr lang="en-GB" sz="1200" dirty="0"/>
                        <a:t>9%</a:t>
                      </a:r>
                    </a:p>
                  </a:txBody>
                  <a:tcPr/>
                </a:tc>
                <a:tc>
                  <a:txBody>
                    <a:bodyPr/>
                    <a:lstStyle/>
                    <a:p>
                      <a:pPr algn="ctr"/>
                      <a:r>
                        <a:rPr lang="en-GB" sz="1200" dirty="0"/>
                        <a:t>5%</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324218753"/>
                  </a:ext>
                </a:extLst>
              </a:tr>
            </a:tbl>
          </a:graphicData>
        </a:graphic>
      </p:graphicFrame>
      <p:graphicFrame>
        <p:nvGraphicFramePr>
          <p:cNvPr id="14" name="Chart 13">
            <a:extLst>
              <a:ext uri="{FF2B5EF4-FFF2-40B4-BE49-F238E27FC236}">
                <a16:creationId xmlns:a16="http://schemas.microsoft.com/office/drawing/2014/main" id="{A7C9D562-702B-E8B0-E330-D3B2E6ECB22A}"/>
              </a:ext>
            </a:extLst>
          </p:cNvPr>
          <p:cNvGraphicFramePr/>
          <p:nvPr>
            <p:extLst>
              <p:ext uri="{D42A27DB-BD31-4B8C-83A1-F6EECF244321}">
                <p14:modId xmlns:p14="http://schemas.microsoft.com/office/powerpoint/2010/main" val="569482104"/>
              </p:ext>
            </p:extLst>
          </p:nvPr>
        </p:nvGraphicFramePr>
        <p:xfrm>
          <a:off x="482741" y="6194388"/>
          <a:ext cx="2802243" cy="2647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06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E428C8-5F14-44C2-F6F5-E67C406B3676}"/>
              </a:ext>
            </a:extLst>
          </p:cNvPr>
          <p:cNvSpPr/>
          <p:nvPr/>
        </p:nvSpPr>
        <p:spPr>
          <a:xfrm>
            <a:off x="444108" y="1568624"/>
            <a:ext cx="5969784" cy="31091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16</a:t>
            </a:fld>
            <a:endParaRPr lang="en-GB" noProof="0"/>
          </a:p>
        </p:txBody>
      </p:sp>
      <p:sp>
        <p:nvSpPr>
          <p:cNvPr id="11" name="Text Placeholder 10"/>
          <p:cNvSpPr>
            <a:spLocks noGrp="1"/>
          </p:cNvSpPr>
          <p:nvPr>
            <p:ph type="body" sz="quarter" idx="14"/>
          </p:nvPr>
        </p:nvSpPr>
        <p:spPr>
          <a:xfrm>
            <a:off x="424322" y="776536"/>
            <a:ext cx="5568130" cy="216024"/>
          </a:xfrm>
        </p:spPr>
        <p:txBody>
          <a:bodyPr/>
          <a:lstStyle/>
          <a:p>
            <a:r>
              <a:rPr lang="en-GB" sz="1600" dirty="0">
                <a:solidFill>
                  <a:schemeClr val="tx1"/>
                </a:solidFill>
                <a:latin typeface="+mj-lt"/>
              </a:rPr>
              <a:t>Q3) How do you find the quality of online consultations?</a:t>
            </a:r>
            <a:endParaRPr lang="en-GB" sz="1600" dirty="0">
              <a:solidFill>
                <a:schemeClr val="tx1"/>
              </a:solidFill>
              <a:latin typeface="+mj-lt"/>
              <a:cs typeface="Poppins" pitchFamily="2" charset="77"/>
            </a:endParaRPr>
          </a:p>
        </p:txBody>
      </p:sp>
      <p:graphicFrame>
        <p:nvGraphicFramePr>
          <p:cNvPr id="6" name="Chart 5">
            <a:extLst>
              <a:ext uri="{FF2B5EF4-FFF2-40B4-BE49-F238E27FC236}">
                <a16:creationId xmlns:a16="http://schemas.microsoft.com/office/drawing/2014/main" id="{F48D0BD4-6FB9-C086-EA69-77829F7074C1}"/>
              </a:ext>
            </a:extLst>
          </p:cNvPr>
          <p:cNvGraphicFramePr/>
          <p:nvPr>
            <p:extLst>
              <p:ext uri="{D42A27DB-BD31-4B8C-83A1-F6EECF244321}">
                <p14:modId xmlns:p14="http://schemas.microsoft.com/office/powerpoint/2010/main" val="2067814034"/>
              </p:ext>
            </p:extLst>
          </p:nvPr>
        </p:nvGraphicFramePr>
        <p:xfrm>
          <a:off x="455174" y="1568622"/>
          <a:ext cx="2802243" cy="33131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1872" y="5175836"/>
            <a:ext cx="6097021"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chemeClr val="tx1"/>
                </a:solidFill>
                <a:latin typeface="+mj-lt"/>
              </a:rPr>
              <a:t>Q4) How do you find the quality of telephone consultations</a:t>
            </a:r>
            <a:r>
              <a:rPr lang="en-GB" dirty="0">
                <a:solidFill>
                  <a:schemeClr val="tx1"/>
                </a:solidFill>
                <a:latin typeface="+mj-lt"/>
              </a:rPr>
              <a:t>?</a:t>
            </a:r>
            <a:r>
              <a:rPr lang="en-GB" sz="1400" dirty="0">
                <a:solidFill>
                  <a:schemeClr val="accent1"/>
                </a:solidFill>
                <a:latin typeface="+mj-lt"/>
              </a:rPr>
              <a:t> </a:t>
            </a:r>
            <a:endParaRPr lang="en-GB" dirty="0">
              <a:solidFill>
                <a:schemeClr val="tx1"/>
              </a:solidFill>
              <a:latin typeface="+mj-lt"/>
              <a:cs typeface="Poppins" pitchFamily="2" charset="77"/>
            </a:endParaRPr>
          </a:p>
        </p:txBody>
      </p:sp>
      <p:graphicFrame>
        <p:nvGraphicFramePr>
          <p:cNvPr id="5" name="Table 44">
            <a:extLst>
              <a:ext uri="{FF2B5EF4-FFF2-40B4-BE49-F238E27FC236}">
                <a16:creationId xmlns:a16="http://schemas.microsoft.com/office/drawing/2014/main" id="{DE22CA5F-0176-211C-4175-8FFE834AFC9B}"/>
              </a:ext>
            </a:extLst>
          </p:cNvPr>
          <p:cNvGraphicFramePr>
            <a:graphicFrameLocks noGrp="1"/>
          </p:cNvGraphicFramePr>
          <p:nvPr>
            <p:extLst>
              <p:ext uri="{D42A27DB-BD31-4B8C-83A1-F6EECF244321}">
                <p14:modId xmlns:p14="http://schemas.microsoft.com/office/powerpoint/2010/main" val="369542172"/>
              </p:ext>
            </p:extLst>
          </p:nvPr>
        </p:nvGraphicFramePr>
        <p:xfrm>
          <a:off x="3141106" y="1555848"/>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17%</a:t>
                      </a:r>
                    </a:p>
                  </a:txBody>
                  <a:tcPr/>
                </a:tc>
                <a:tc>
                  <a:txBody>
                    <a:bodyPr/>
                    <a:lstStyle/>
                    <a:p>
                      <a:pPr algn="ctr"/>
                      <a:r>
                        <a:rPr lang="en-GB" sz="1200" dirty="0"/>
                        <a:t>22%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44%</a:t>
                      </a:r>
                    </a:p>
                  </a:txBody>
                  <a:tcPr/>
                </a:tc>
                <a:tc>
                  <a:txBody>
                    <a:bodyPr/>
                    <a:lstStyle/>
                    <a:p>
                      <a:pPr algn="ctr"/>
                      <a:r>
                        <a:rPr lang="en-GB" sz="1200" dirty="0"/>
                        <a:t>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25%</a:t>
                      </a:r>
                    </a:p>
                  </a:txBody>
                  <a:tcPr/>
                </a:tc>
                <a:tc>
                  <a:txBody>
                    <a:bodyPr/>
                    <a:lstStyle/>
                    <a:p>
                      <a:pPr algn="ctr"/>
                      <a:r>
                        <a:rPr lang="en-GB" sz="1200" dirty="0"/>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9%</a:t>
                      </a:r>
                    </a:p>
                  </a:txBody>
                  <a:tcPr/>
                </a:tc>
                <a:tc>
                  <a:txBody>
                    <a:bodyPr/>
                    <a:lstStyle/>
                    <a:p>
                      <a:pPr algn="ctr"/>
                      <a:r>
                        <a:rPr lang="en-GB" sz="1200" dirty="0"/>
                        <a:t>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5%</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3" name="Chart 2">
            <a:extLst>
              <a:ext uri="{FF2B5EF4-FFF2-40B4-BE49-F238E27FC236}">
                <a16:creationId xmlns:a16="http://schemas.microsoft.com/office/drawing/2014/main" id="{46FBC0FB-46A7-54E5-A92E-2B9C3E530712}"/>
              </a:ext>
            </a:extLst>
          </p:cNvPr>
          <p:cNvGraphicFramePr/>
          <p:nvPr>
            <p:extLst>
              <p:ext uri="{D42A27DB-BD31-4B8C-83A1-F6EECF244321}">
                <p14:modId xmlns:p14="http://schemas.microsoft.com/office/powerpoint/2010/main" val="553382349"/>
              </p:ext>
            </p:extLst>
          </p:nvPr>
        </p:nvGraphicFramePr>
        <p:xfrm>
          <a:off x="469618"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44">
            <a:extLst>
              <a:ext uri="{FF2B5EF4-FFF2-40B4-BE49-F238E27FC236}">
                <a16:creationId xmlns:a16="http://schemas.microsoft.com/office/drawing/2014/main" id="{0EFE8947-EC1F-BF9F-F9B6-517396989C08}"/>
              </a:ext>
            </a:extLst>
          </p:cNvPr>
          <p:cNvGraphicFramePr>
            <a:graphicFrameLocks noGrp="1"/>
          </p:cNvGraphicFramePr>
          <p:nvPr>
            <p:extLst>
              <p:ext uri="{D42A27DB-BD31-4B8C-83A1-F6EECF244321}">
                <p14:modId xmlns:p14="http://schemas.microsoft.com/office/powerpoint/2010/main" val="1502356607"/>
              </p:ext>
            </p:extLst>
          </p:nvPr>
        </p:nvGraphicFramePr>
        <p:xfrm>
          <a:off x="3155550" y="5875543"/>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18%</a:t>
                      </a:r>
                    </a:p>
                  </a:txBody>
                  <a:tcPr/>
                </a:tc>
                <a:tc>
                  <a:txBody>
                    <a:bodyPr/>
                    <a:lstStyle/>
                    <a:p>
                      <a:pPr algn="ctr"/>
                      <a:r>
                        <a:rPr lang="en-GB" sz="1200" dirty="0"/>
                        <a:t>22%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54%</a:t>
                      </a:r>
                    </a:p>
                  </a:txBody>
                  <a:tcPr/>
                </a:tc>
                <a:tc>
                  <a:txBody>
                    <a:bodyPr/>
                    <a:lstStyle/>
                    <a:p>
                      <a:pPr algn="ctr"/>
                      <a:r>
                        <a:rPr lang="en-GB" sz="1200" dirty="0"/>
                        <a:t>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19%</a:t>
                      </a:r>
                    </a:p>
                  </a:txBody>
                  <a:tcPr/>
                </a:tc>
                <a:tc>
                  <a:txBody>
                    <a:bodyPr/>
                    <a:lstStyle/>
                    <a:p>
                      <a:pPr algn="ctr"/>
                      <a:r>
                        <a:rPr lang="en-GB" sz="1200" dirty="0"/>
                        <a:t>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7%</a:t>
                      </a:r>
                    </a:p>
                  </a:txBody>
                  <a:tcPr/>
                </a:tc>
                <a:tc>
                  <a:txBody>
                    <a:bodyPr/>
                    <a:lstStyle/>
                    <a:p>
                      <a:pPr algn="ctr"/>
                      <a:r>
                        <a:rPr lang="en-GB" sz="120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2%</a:t>
                      </a:r>
                    </a:p>
                  </a:txBody>
                  <a:tcPr/>
                </a:tc>
                <a:tc>
                  <a:txBody>
                    <a:bodyPr/>
                    <a:lstStyle/>
                    <a:p>
                      <a:pPr algn="ctr"/>
                      <a:r>
                        <a:rPr lang="en-GB" sz="12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372084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5A0366-9D32-6BAE-CBBB-D19E823F13F2}"/>
              </a:ext>
            </a:extLst>
          </p:cNvPr>
          <p:cNvSpPr/>
          <p:nvPr/>
        </p:nvSpPr>
        <p:spPr>
          <a:xfrm>
            <a:off x="494892" y="1267031"/>
            <a:ext cx="5950540"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17</a:t>
            </a:fld>
            <a:endParaRPr lang="en-GB" noProof="0" dirty="0"/>
          </a:p>
        </p:txBody>
      </p:sp>
      <p:sp>
        <p:nvSpPr>
          <p:cNvPr id="11" name="Text Placeholder 10"/>
          <p:cNvSpPr>
            <a:spLocks noGrp="1"/>
          </p:cNvSpPr>
          <p:nvPr>
            <p:ph type="body" sz="quarter" idx="14"/>
          </p:nvPr>
        </p:nvSpPr>
        <p:spPr>
          <a:xfrm>
            <a:off x="424322" y="776536"/>
            <a:ext cx="5950540" cy="215298"/>
          </a:xfrm>
        </p:spPr>
        <p:txBody>
          <a:bodyPr/>
          <a:lstStyle/>
          <a:p>
            <a:r>
              <a:rPr lang="en-GB" sz="1600" dirty="0">
                <a:solidFill>
                  <a:srgbClr val="9AC43A"/>
                </a:solidFill>
                <a:latin typeface="+mj-lt"/>
              </a:rPr>
              <a:t>Q5) How did you find the attitudes of staff at the service?</a:t>
            </a:r>
            <a:endParaRPr lang="en-GB" sz="1600" dirty="0">
              <a:solidFill>
                <a:srgbClr val="9AC43A"/>
              </a:solidFill>
              <a:latin typeface="+mj-lt"/>
              <a:cs typeface="Poppins" pitchFamily="2" charset="77"/>
            </a:endParaRP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18835" y="5186547"/>
            <a:ext cx="6433677" cy="2273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9AC43A"/>
                </a:solidFill>
                <a:latin typeface="+mj-lt"/>
              </a:rPr>
              <a:t>Q6) How would you rate the quality of treatment and care received? </a:t>
            </a:r>
            <a:endParaRPr lang="en-GB" sz="1600" dirty="0">
              <a:solidFill>
                <a:srgbClr val="9AC43A"/>
              </a:solidFill>
              <a:latin typeface="+mj-lt"/>
              <a:cs typeface="Poppins" pitchFamily="2" charset="77"/>
            </a:endParaRPr>
          </a:p>
        </p:txBody>
      </p:sp>
      <p:graphicFrame>
        <p:nvGraphicFramePr>
          <p:cNvPr id="10" name="Chart 9">
            <a:extLst>
              <a:ext uri="{FF2B5EF4-FFF2-40B4-BE49-F238E27FC236}">
                <a16:creationId xmlns:a16="http://schemas.microsoft.com/office/drawing/2014/main" id="{C1711977-81B1-4F6A-CCF8-4398DCAEDD47}"/>
              </a:ext>
            </a:extLst>
          </p:cNvPr>
          <p:cNvGraphicFramePr/>
          <p:nvPr>
            <p:extLst>
              <p:ext uri="{D42A27DB-BD31-4B8C-83A1-F6EECF244321}">
                <p14:modId xmlns:p14="http://schemas.microsoft.com/office/powerpoint/2010/main" val="3313159371"/>
              </p:ext>
            </p:extLst>
          </p:nvPr>
        </p:nvGraphicFramePr>
        <p:xfrm>
          <a:off x="455174" y="1279805"/>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44">
            <a:extLst>
              <a:ext uri="{FF2B5EF4-FFF2-40B4-BE49-F238E27FC236}">
                <a16:creationId xmlns:a16="http://schemas.microsoft.com/office/drawing/2014/main" id="{BA7F92E9-871C-A0A7-B92A-D9D3793F97E2}"/>
              </a:ext>
            </a:extLst>
          </p:cNvPr>
          <p:cNvGraphicFramePr>
            <a:graphicFrameLocks noGrp="1"/>
          </p:cNvGraphicFramePr>
          <p:nvPr>
            <p:extLst>
              <p:ext uri="{D42A27DB-BD31-4B8C-83A1-F6EECF244321}">
                <p14:modId xmlns:p14="http://schemas.microsoft.com/office/powerpoint/2010/main" val="3840109844"/>
              </p:ext>
            </p:extLst>
          </p:nvPr>
        </p:nvGraphicFramePr>
        <p:xfrm>
          <a:off x="3141106" y="1267031"/>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30%</a:t>
                      </a:r>
                    </a:p>
                  </a:txBody>
                  <a:tcPr/>
                </a:tc>
                <a:tc>
                  <a:txBody>
                    <a:bodyPr/>
                    <a:lstStyle/>
                    <a:p>
                      <a:pPr algn="ctr"/>
                      <a:r>
                        <a:rPr lang="en-GB" sz="1200" dirty="0"/>
                        <a:t>33%</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49%</a:t>
                      </a:r>
                    </a:p>
                  </a:txBody>
                  <a:tcPr/>
                </a:tc>
                <a:tc>
                  <a:txBody>
                    <a:bodyPr/>
                    <a:lstStyle/>
                    <a:p>
                      <a:pPr algn="ctr"/>
                      <a:r>
                        <a:rPr lang="en-GB" sz="1200" dirty="0"/>
                        <a:t>49%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15%</a:t>
                      </a:r>
                    </a:p>
                  </a:txBody>
                  <a:tcPr/>
                </a:tc>
                <a:tc>
                  <a:txBody>
                    <a:bodyPr/>
                    <a:lstStyle/>
                    <a:p>
                      <a:pPr algn="ctr"/>
                      <a:r>
                        <a:rPr lang="en-GB" sz="1200" dirty="0"/>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5%</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1%</a:t>
                      </a:r>
                    </a:p>
                  </a:txBody>
                  <a:tcPr/>
                </a:tc>
                <a:tc>
                  <a:txBody>
                    <a:bodyPr/>
                    <a:lstStyle/>
                    <a:p>
                      <a:pPr algn="ctr"/>
                      <a:r>
                        <a:rPr lang="en-GB" sz="12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4" name="Chart 13">
            <a:extLst>
              <a:ext uri="{FF2B5EF4-FFF2-40B4-BE49-F238E27FC236}">
                <a16:creationId xmlns:a16="http://schemas.microsoft.com/office/drawing/2014/main" id="{D34C1EDD-B7D2-26F0-FB71-2D0B2E6AA6B0}"/>
              </a:ext>
            </a:extLst>
          </p:cNvPr>
          <p:cNvGraphicFramePr/>
          <p:nvPr>
            <p:extLst>
              <p:ext uri="{D42A27DB-BD31-4B8C-83A1-F6EECF244321}">
                <p14:modId xmlns:p14="http://schemas.microsoft.com/office/powerpoint/2010/main" val="2572912989"/>
              </p:ext>
            </p:extLst>
          </p:nvPr>
        </p:nvGraphicFramePr>
        <p:xfrm>
          <a:off x="476672"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44">
            <a:extLst>
              <a:ext uri="{FF2B5EF4-FFF2-40B4-BE49-F238E27FC236}">
                <a16:creationId xmlns:a16="http://schemas.microsoft.com/office/drawing/2014/main" id="{819FD485-25C8-DF5F-2E2B-D58F4C9A97A4}"/>
              </a:ext>
            </a:extLst>
          </p:cNvPr>
          <p:cNvGraphicFramePr>
            <a:graphicFrameLocks noGrp="1"/>
          </p:cNvGraphicFramePr>
          <p:nvPr>
            <p:extLst>
              <p:ext uri="{D42A27DB-BD31-4B8C-83A1-F6EECF244321}">
                <p14:modId xmlns:p14="http://schemas.microsoft.com/office/powerpoint/2010/main" val="112857162"/>
              </p:ext>
            </p:extLst>
          </p:nvPr>
        </p:nvGraphicFramePr>
        <p:xfrm>
          <a:off x="3162604" y="5875543"/>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30%</a:t>
                      </a:r>
                    </a:p>
                  </a:txBody>
                  <a:tcPr/>
                </a:tc>
                <a:tc>
                  <a:txBody>
                    <a:bodyPr/>
                    <a:lstStyle/>
                    <a:p>
                      <a:pPr algn="ctr"/>
                      <a:r>
                        <a:rPr lang="en-GB" sz="1200" dirty="0"/>
                        <a:t>34%</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50%</a:t>
                      </a:r>
                    </a:p>
                  </a:txBody>
                  <a:tcPr/>
                </a:tc>
                <a:tc>
                  <a:txBody>
                    <a:bodyPr/>
                    <a:lstStyle/>
                    <a:p>
                      <a:pPr algn="ctr"/>
                      <a:r>
                        <a:rPr lang="en-GB" sz="1200" dirty="0"/>
                        <a:t>49%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14%</a:t>
                      </a:r>
                    </a:p>
                  </a:txBody>
                  <a:tcPr/>
                </a:tc>
                <a:tc>
                  <a:txBody>
                    <a:bodyPr/>
                    <a:lstStyle/>
                    <a:p>
                      <a:pPr algn="ctr"/>
                      <a:r>
                        <a:rPr lang="en-GB" sz="1200" dirty="0"/>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5%</a:t>
                      </a:r>
                    </a:p>
                  </a:txBody>
                  <a:tcPr/>
                </a:tc>
                <a:tc>
                  <a:txBody>
                    <a:bodyPr/>
                    <a:lstStyle/>
                    <a:p>
                      <a:pPr algn="ctr"/>
                      <a:r>
                        <a:rPr lang="en-GB" sz="12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1%</a:t>
                      </a:r>
                    </a:p>
                  </a:txBody>
                  <a:tcPr/>
                </a:tc>
                <a:tc>
                  <a:txBody>
                    <a:bodyPr/>
                    <a:lstStyle/>
                    <a:p>
                      <a:pPr algn="ctr"/>
                      <a:r>
                        <a:rPr lang="en-GB" sz="12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20780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73578" y="739530"/>
            <a:ext cx="6047999" cy="2520279"/>
          </a:xfrm>
        </p:spPr>
        <p:txBody>
          <a:bodyPr/>
          <a:lstStyle/>
          <a:p>
            <a:r>
              <a:rPr lang="en-GB" dirty="0"/>
              <a:t>Thematic analysis</a:t>
            </a:r>
          </a:p>
          <a:p>
            <a:r>
              <a:rPr lang="en-GB" sz="1200" b="0" dirty="0">
                <a:solidFill>
                  <a:srgbClr val="004C6B"/>
                </a:solidFill>
              </a:rPr>
              <a:t>In addition to the access and quality questions highlighted on previous pages, we also ask two further free text questions </a:t>
            </a:r>
            <a:r>
              <a:rPr lang="en-GB" sz="1200" dirty="0">
                <a:solidFill>
                  <a:srgbClr val="D83C8E"/>
                </a:solidFill>
              </a:rPr>
              <a:t>(What is working well? and What could be improved?), </a:t>
            </a:r>
            <a:r>
              <a:rPr lang="en-GB" sz="1200" b="0" dirty="0">
                <a:solidFill>
                  <a:srgbClr val="004C6B"/>
                </a:solidFill>
              </a:rPr>
              <a:t>gathering qualitative feedback to help get a more detailed picture about GP practices. </a:t>
            </a:r>
          </a:p>
          <a:p>
            <a:endParaRPr lang="en-GB" sz="1200" b="0" dirty="0">
              <a:solidFill>
                <a:srgbClr val="004C6B"/>
              </a:solidFill>
            </a:endParaRPr>
          </a:p>
          <a:p>
            <a:r>
              <a:rPr lang="en-GB" sz="1200" b="0" dirty="0">
                <a:solidFill>
                  <a:srgbClr val="004C6B"/>
                </a:solidFill>
              </a:rPr>
              <a:t>Each response we collect is reviewed and up to 5 themes and sub-themes are applied. The table below shows the top 10 themes mentioned by patients between July and September 2024 based on the free text responses received. This tells us which areas of the service are most important to patients. </a:t>
            </a:r>
          </a:p>
          <a:p>
            <a:endParaRPr lang="en-GB" sz="1200" b="0" dirty="0">
              <a:solidFill>
                <a:srgbClr val="004C6B"/>
              </a:solidFill>
            </a:endParaRPr>
          </a:p>
          <a:p>
            <a:r>
              <a:rPr lang="en-GB" sz="1200" b="0" dirty="0">
                <a:solidFill>
                  <a:srgbClr val="004C6B"/>
                </a:solidFill>
              </a:rPr>
              <a:t>We have broken down each theme by positive, neutral and negative sentiment. Percentages have been included alongside the totals.</a:t>
            </a:r>
          </a:p>
          <a:p>
            <a:endParaRPr lang="en-GB" sz="1200" b="0" dirty="0">
              <a:solidFill>
                <a:srgbClr val="004C6B"/>
              </a:solidFill>
            </a:endParaRPr>
          </a:p>
          <a:p>
            <a:endParaRPr lang="en-GB" sz="1200" b="0" dirty="0">
              <a:solidFill>
                <a:srgbClr val="004C6B"/>
              </a:solidFill>
            </a:endParaRPr>
          </a:p>
          <a:p>
            <a:endParaRPr lang="en-GB" sz="1200" b="0" dirty="0">
              <a:solidFill>
                <a:srgbClr val="004C6B"/>
              </a:solidFill>
            </a:endParaRPr>
          </a:p>
        </p:txBody>
      </p:sp>
      <p:sp>
        <p:nvSpPr>
          <p:cNvPr id="5" name="Slide Number Placeholder 1">
            <a:extLst>
              <a:ext uri="{FF2B5EF4-FFF2-40B4-BE49-F238E27FC236}">
                <a16:creationId xmlns:a16="http://schemas.microsoft.com/office/drawing/2014/main" id="{16B2394C-605B-F4EA-4EF5-42D5C2FAF6DA}"/>
              </a:ext>
            </a:extLst>
          </p:cNvPr>
          <p:cNvSpPr>
            <a:spLocks noGrp="1"/>
          </p:cNvSpPr>
          <p:nvPr>
            <p:ph type="sldNum" sz="quarter" idx="12"/>
          </p:nvPr>
        </p:nvSpPr>
        <p:spPr>
          <a:xfrm>
            <a:off x="6022587" y="379530"/>
            <a:ext cx="430749" cy="360000"/>
          </a:xfrm>
        </p:spPr>
        <p:txBody>
          <a:bodyPr/>
          <a:lstStyle/>
          <a:p>
            <a:fld id="{9295DF58-4118-4551-8C61-1A7ED177FA2D}" type="slidenum">
              <a:rPr lang="en-GB" noProof="0" smtClean="0"/>
              <a:pPr/>
              <a:t>18</a:t>
            </a:fld>
            <a:endParaRPr lang="en-GB" noProof="0" dirty="0"/>
          </a:p>
        </p:txBody>
      </p:sp>
      <p:graphicFrame>
        <p:nvGraphicFramePr>
          <p:cNvPr id="3" name="Table 2">
            <a:extLst>
              <a:ext uri="{FF2B5EF4-FFF2-40B4-BE49-F238E27FC236}">
                <a16:creationId xmlns:a16="http://schemas.microsoft.com/office/drawing/2014/main" id="{0E5DA734-162B-B48E-A33F-DDBF137603A6}"/>
              </a:ext>
            </a:extLst>
          </p:cNvPr>
          <p:cNvGraphicFramePr>
            <a:graphicFrameLocks noGrp="1"/>
          </p:cNvGraphicFramePr>
          <p:nvPr>
            <p:extLst>
              <p:ext uri="{D42A27DB-BD31-4B8C-83A1-F6EECF244321}">
                <p14:modId xmlns:p14="http://schemas.microsoft.com/office/powerpoint/2010/main" val="3414140570"/>
              </p:ext>
            </p:extLst>
          </p:nvPr>
        </p:nvGraphicFramePr>
        <p:xfrm>
          <a:off x="477389" y="3440832"/>
          <a:ext cx="6009536" cy="5049520"/>
        </p:xfrm>
        <a:graphic>
          <a:graphicData uri="http://schemas.openxmlformats.org/drawingml/2006/table">
            <a:tbl>
              <a:tblPr firstRow="1" bandRow="1">
                <a:tableStyleId>{073A0DAA-6AF3-43AB-8588-CEC1D06C72B9}</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Top 10 Themes</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Appointment availability</a:t>
                      </a:r>
                    </a:p>
                  </a:txBody>
                  <a:tcPr/>
                </a:tc>
                <a:tc>
                  <a:txBody>
                    <a:bodyPr/>
                    <a:lstStyle/>
                    <a:p>
                      <a:pPr algn="ctr"/>
                      <a:r>
                        <a:rPr lang="en-GB" sz="1200" dirty="0"/>
                        <a:t>44 (39%)</a:t>
                      </a:r>
                    </a:p>
                  </a:txBody>
                  <a:tcPr/>
                </a:tc>
                <a:tc>
                  <a:txBody>
                    <a:bodyPr/>
                    <a:lstStyle/>
                    <a:p>
                      <a:pPr algn="ctr"/>
                      <a:r>
                        <a:rPr lang="en-GB" sz="1200" dirty="0"/>
                        <a:t>13 (11%)</a:t>
                      </a:r>
                    </a:p>
                  </a:txBody>
                  <a:tcPr/>
                </a:tc>
                <a:tc>
                  <a:txBody>
                    <a:bodyPr/>
                    <a:lstStyle/>
                    <a:p>
                      <a:pPr algn="ctr"/>
                      <a:r>
                        <a:rPr lang="en-GB" sz="1200" dirty="0"/>
                        <a:t>57 (50%)</a:t>
                      </a:r>
                    </a:p>
                  </a:txBody>
                  <a:tcPr/>
                </a:tc>
                <a:tc>
                  <a:txBody>
                    <a:bodyPr/>
                    <a:lstStyle/>
                    <a:p>
                      <a:pPr algn="ctr"/>
                      <a:r>
                        <a:rPr lang="en-GB" sz="1200" dirty="0"/>
                        <a:t>114</a:t>
                      </a:r>
                    </a:p>
                  </a:txBody>
                  <a:tcPr/>
                </a:tc>
                <a:extLst>
                  <a:ext uri="{0D108BD9-81ED-4DB2-BD59-A6C34878D82A}">
                    <a16:rowId xmlns:a16="http://schemas.microsoft.com/office/drawing/2014/main" val="490482624"/>
                  </a:ext>
                </a:extLst>
              </a:tr>
              <a:tr h="370840">
                <a:tc>
                  <a:txBody>
                    <a:bodyPr/>
                    <a:lstStyle/>
                    <a:p>
                      <a:r>
                        <a:rPr lang="en-GB" sz="1200" dirty="0"/>
                        <a:t>Quality of Staff -  health professionals</a:t>
                      </a:r>
                    </a:p>
                  </a:txBody>
                  <a:tcPr/>
                </a:tc>
                <a:tc>
                  <a:txBody>
                    <a:bodyPr/>
                    <a:lstStyle/>
                    <a:p>
                      <a:pPr algn="ctr"/>
                      <a:r>
                        <a:rPr lang="en-GB" sz="1200" dirty="0"/>
                        <a:t>84 (88%)</a:t>
                      </a:r>
                    </a:p>
                  </a:txBody>
                  <a:tcPr/>
                </a:tc>
                <a:tc>
                  <a:txBody>
                    <a:bodyPr/>
                    <a:lstStyle/>
                    <a:p>
                      <a:pPr algn="ctr"/>
                      <a:r>
                        <a:rPr lang="en-GB" sz="1200" dirty="0"/>
                        <a:t>4 (4%)</a:t>
                      </a:r>
                    </a:p>
                  </a:txBody>
                  <a:tcPr/>
                </a:tc>
                <a:tc>
                  <a:txBody>
                    <a:bodyPr/>
                    <a:lstStyle/>
                    <a:p>
                      <a:pPr algn="ctr"/>
                      <a:r>
                        <a:rPr lang="en-GB" sz="1200" dirty="0"/>
                        <a:t>8 (8%)</a:t>
                      </a:r>
                    </a:p>
                  </a:txBody>
                  <a:tcPr/>
                </a:tc>
                <a:tc>
                  <a:txBody>
                    <a:bodyPr/>
                    <a:lstStyle/>
                    <a:p>
                      <a:pPr algn="ctr"/>
                      <a:r>
                        <a:rPr lang="en-GB" sz="1200" dirty="0"/>
                        <a:t>96</a:t>
                      </a:r>
                    </a:p>
                  </a:txBody>
                  <a:tcPr/>
                </a:tc>
                <a:extLst>
                  <a:ext uri="{0D108BD9-81ED-4DB2-BD59-A6C34878D82A}">
                    <a16:rowId xmlns:a16="http://schemas.microsoft.com/office/drawing/2014/main" val="4145556632"/>
                  </a:ext>
                </a:extLst>
              </a:tr>
              <a:tr h="370840">
                <a:tc>
                  <a:txBody>
                    <a:bodyPr/>
                    <a:lstStyle/>
                    <a:p>
                      <a:r>
                        <a:rPr lang="en-GB" sz="1200" dirty="0"/>
                        <a:t>Staff Attitudes</a:t>
                      </a:r>
                    </a:p>
                  </a:txBody>
                  <a:tcPr/>
                </a:tc>
                <a:tc>
                  <a:txBody>
                    <a:bodyPr/>
                    <a:lstStyle/>
                    <a:p>
                      <a:pPr algn="ctr"/>
                      <a:r>
                        <a:rPr lang="en-GB" sz="1200" dirty="0"/>
                        <a:t>62 (85%)</a:t>
                      </a:r>
                    </a:p>
                  </a:txBody>
                  <a:tcPr/>
                </a:tc>
                <a:tc>
                  <a:txBody>
                    <a:bodyPr/>
                    <a:lstStyle/>
                    <a:p>
                      <a:pPr algn="ctr"/>
                      <a:r>
                        <a:rPr lang="en-GB" sz="1200" dirty="0"/>
                        <a:t>3 (4%)</a:t>
                      </a:r>
                    </a:p>
                  </a:txBody>
                  <a:tcPr/>
                </a:tc>
                <a:tc>
                  <a:txBody>
                    <a:bodyPr/>
                    <a:lstStyle/>
                    <a:p>
                      <a:pPr algn="ctr"/>
                      <a:r>
                        <a:rPr lang="en-GB" sz="1200" dirty="0"/>
                        <a:t>8 (11%)</a:t>
                      </a:r>
                    </a:p>
                  </a:txBody>
                  <a:tcPr/>
                </a:tc>
                <a:tc>
                  <a:txBody>
                    <a:bodyPr/>
                    <a:lstStyle/>
                    <a:p>
                      <a:pPr algn="ctr"/>
                      <a:r>
                        <a:rPr lang="en-GB" sz="1200" dirty="0"/>
                        <a:t>73</a:t>
                      </a:r>
                    </a:p>
                  </a:txBody>
                  <a:tcPr/>
                </a:tc>
                <a:extLst>
                  <a:ext uri="{0D108BD9-81ED-4DB2-BD59-A6C34878D82A}">
                    <a16:rowId xmlns:a16="http://schemas.microsoft.com/office/drawing/2014/main" val="3207152325"/>
                  </a:ext>
                </a:extLst>
              </a:tr>
              <a:tr h="370840">
                <a:tc>
                  <a:txBody>
                    <a:bodyPr/>
                    <a:lstStyle/>
                    <a:p>
                      <a:r>
                        <a:rPr lang="en-GB" sz="1200" dirty="0"/>
                        <a:t>Getting through on the telephone</a:t>
                      </a:r>
                    </a:p>
                  </a:txBody>
                  <a:tcPr/>
                </a:tc>
                <a:tc>
                  <a:txBody>
                    <a:bodyPr/>
                    <a:lstStyle/>
                    <a:p>
                      <a:pPr algn="ctr"/>
                      <a:r>
                        <a:rPr lang="en-GB" sz="1200" dirty="0"/>
                        <a:t>11 (15%)</a:t>
                      </a:r>
                    </a:p>
                  </a:txBody>
                  <a:tcPr/>
                </a:tc>
                <a:tc>
                  <a:txBody>
                    <a:bodyPr/>
                    <a:lstStyle/>
                    <a:p>
                      <a:pPr algn="ctr"/>
                      <a:r>
                        <a:rPr lang="en-GB" sz="1200" dirty="0"/>
                        <a:t>6 (8%)</a:t>
                      </a:r>
                    </a:p>
                  </a:txBody>
                  <a:tcPr/>
                </a:tc>
                <a:tc>
                  <a:txBody>
                    <a:bodyPr/>
                    <a:lstStyle/>
                    <a:p>
                      <a:pPr algn="ctr"/>
                      <a:r>
                        <a:rPr lang="en-GB" sz="1200" dirty="0"/>
                        <a:t>54 (76%)</a:t>
                      </a:r>
                    </a:p>
                  </a:txBody>
                  <a:tcPr/>
                </a:tc>
                <a:tc>
                  <a:txBody>
                    <a:bodyPr/>
                    <a:lstStyle/>
                    <a:p>
                      <a:pPr algn="ctr"/>
                      <a:r>
                        <a:rPr lang="en-GB" sz="1200" dirty="0"/>
                        <a:t>71</a:t>
                      </a:r>
                    </a:p>
                  </a:txBody>
                  <a:tcPr/>
                </a:tc>
                <a:extLst>
                  <a:ext uri="{0D108BD9-81ED-4DB2-BD59-A6C34878D82A}">
                    <a16:rowId xmlns:a16="http://schemas.microsoft.com/office/drawing/2014/main" val="3085887858"/>
                  </a:ext>
                </a:extLst>
              </a:tr>
              <a:tr h="370840">
                <a:tc>
                  <a:txBody>
                    <a:bodyPr/>
                    <a:lstStyle/>
                    <a:p>
                      <a:r>
                        <a:rPr lang="en-GB" sz="1200" dirty="0"/>
                        <a:t>Communication with patients (treatment explanation, verbal advice)</a:t>
                      </a:r>
                    </a:p>
                  </a:txBody>
                  <a:tcPr/>
                </a:tc>
                <a:tc>
                  <a:txBody>
                    <a:bodyPr/>
                    <a:lstStyle/>
                    <a:p>
                      <a:pPr algn="ctr"/>
                      <a:r>
                        <a:rPr lang="en-GB" sz="1200" dirty="0"/>
                        <a:t>43 (86%)</a:t>
                      </a:r>
                    </a:p>
                  </a:txBody>
                  <a:tcPr/>
                </a:tc>
                <a:tc>
                  <a:txBody>
                    <a:bodyPr/>
                    <a:lstStyle/>
                    <a:p>
                      <a:pPr algn="ctr"/>
                      <a:r>
                        <a:rPr lang="en-GB" sz="1200" dirty="0"/>
                        <a:t>1 (2%)</a:t>
                      </a:r>
                    </a:p>
                  </a:txBody>
                  <a:tcPr/>
                </a:tc>
                <a:tc>
                  <a:txBody>
                    <a:bodyPr/>
                    <a:lstStyle/>
                    <a:p>
                      <a:pPr algn="ctr"/>
                      <a:r>
                        <a:rPr lang="en-GB" sz="1200" dirty="0"/>
                        <a:t>6 (12%)</a:t>
                      </a:r>
                    </a:p>
                  </a:txBody>
                  <a:tcPr/>
                </a:tc>
                <a:tc>
                  <a:txBody>
                    <a:bodyPr/>
                    <a:lstStyle/>
                    <a:p>
                      <a:pPr algn="ctr"/>
                      <a:r>
                        <a:rPr lang="en-GB" sz="1200" dirty="0"/>
                        <a:t>50</a:t>
                      </a:r>
                    </a:p>
                  </a:txBody>
                  <a:tcPr/>
                </a:tc>
                <a:extLst>
                  <a:ext uri="{0D108BD9-81ED-4DB2-BD59-A6C34878D82A}">
                    <a16:rowId xmlns:a16="http://schemas.microsoft.com/office/drawing/2014/main" val="204482163"/>
                  </a:ext>
                </a:extLst>
              </a:tr>
              <a:tr h="370840">
                <a:tc>
                  <a:txBody>
                    <a:bodyPr/>
                    <a:lstStyle/>
                    <a:p>
                      <a:r>
                        <a:rPr lang="en-GB" sz="1200" dirty="0"/>
                        <a:t>Staff Attitudes – health professionals</a:t>
                      </a:r>
                    </a:p>
                  </a:txBody>
                  <a:tcPr/>
                </a:tc>
                <a:tc>
                  <a:txBody>
                    <a:bodyPr/>
                    <a:lstStyle/>
                    <a:p>
                      <a:pPr algn="ctr"/>
                      <a:r>
                        <a:rPr lang="en-GB" sz="1200" dirty="0"/>
                        <a:t>36 (86%)</a:t>
                      </a:r>
                    </a:p>
                  </a:txBody>
                  <a:tcPr/>
                </a:tc>
                <a:tc>
                  <a:txBody>
                    <a:bodyPr/>
                    <a:lstStyle/>
                    <a:p>
                      <a:pPr algn="ctr"/>
                      <a:r>
                        <a:rPr lang="en-GB" sz="1200" dirty="0"/>
                        <a:t>1 (12%)</a:t>
                      </a:r>
                    </a:p>
                  </a:txBody>
                  <a:tcPr/>
                </a:tc>
                <a:tc>
                  <a:txBody>
                    <a:bodyPr/>
                    <a:lstStyle/>
                    <a:p>
                      <a:pPr algn="ctr"/>
                      <a:r>
                        <a:rPr lang="en-GB" sz="1200" dirty="0"/>
                        <a:t>5 (2%)</a:t>
                      </a:r>
                    </a:p>
                  </a:txBody>
                  <a:tcPr/>
                </a:tc>
                <a:tc>
                  <a:txBody>
                    <a:bodyPr/>
                    <a:lstStyle/>
                    <a:p>
                      <a:pPr algn="ctr"/>
                      <a:r>
                        <a:rPr lang="en-GB" sz="1200" dirty="0"/>
                        <a:t>42</a:t>
                      </a:r>
                    </a:p>
                  </a:txBody>
                  <a:tcPr/>
                </a:tc>
                <a:extLst>
                  <a:ext uri="{0D108BD9-81ED-4DB2-BD59-A6C34878D82A}">
                    <a16:rowId xmlns:a16="http://schemas.microsoft.com/office/drawing/2014/main" val="2836757334"/>
                  </a:ext>
                </a:extLst>
              </a:tr>
              <a:tr h="370840">
                <a:tc>
                  <a:txBody>
                    <a:bodyPr/>
                    <a:lstStyle/>
                    <a:p>
                      <a:r>
                        <a:rPr lang="en-GB" sz="1200" dirty="0"/>
                        <a:t>Quality of treatment</a:t>
                      </a:r>
                    </a:p>
                  </a:txBody>
                  <a:tcPr/>
                </a:tc>
                <a:tc>
                  <a:txBody>
                    <a:bodyPr/>
                    <a:lstStyle/>
                    <a:p>
                      <a:pPr algn="ctr"/>
                      <a:r>
                        <a:rPr lang="en-GB" sz="1200" dirty="0"/>
                        <a:t>31 (76%)</a:t>
                      </a:r>
                    </a:p>
                  </a:txBody>
                  <a:tcPr/>
                </a:tc>
                <a:tc>
                  <a:txBody>
                    <a:bodyPr/>
                    <a:lstStyle/>
                    <a:p>
                      <a:pPr algn="ctr"/>
                      <a:r>
                        <a:rPr lang="en-GB" sz="1200" dirty="0"/>
                        <a:t>1 (2%)</a:t>
                      </a:r>
                    </a:p>
                  </a:txBody>
                  <a:tcPr/>
                </a:tc>
                <a:tc>
                  <a:txBody>
                    <a:bodyPr/>
                    <a:lstStyle/>
                    <a:p>
                      <a:pPr algn="ctr"/>
                      <a:r>
                        <a:rPr lang="en-GB" sz="1200" dirty="0"/>
                        <a:t>9 (22%)</a:t>
                      </a:r>
                    </a:p>
                  </a:txBody>
                  <a:tcPr/>
                </a:tc>
                <a:tc>
                  <a:txBody>
                    <a:bodyPr/>
                    <a:lstStyle/>
                    <a:p>
                      <a:pPr algn="ctr"/>
                      <a:r>
                        <a:rPr lang="en-GB" sz="1200" dirty="0"/>
                        <a:t>41</a:t>
                      </a:r>
                    </a:p>
                  </a:txBody>
                  <a:tcPr/>
                </a:tc>
                <a:extLst>
                  <a:ext uri="{0D108BD9-81ED-4DB2-BD59-A6C34878D82A}">
                    <a16:rowId xmlns:a16="http://schemas.microsoft.com/office/drawing/2014/main" val="272492507"/>
                  </a:ext>
                </a:extLst>
              </a:tr>
              <a:tr h="370840">
                <a:tc>
                  <a:txBody>
                    <a:bodyPr/>
                    <a:lstStyle/>
                    <a:p>
                      <a:r>
                        <a:rPr lang="en-GB" sz="1200" dirty="0"/>
                        <a:t>Staff Attitudes – administrative staff </a:t>
                      </a:r>
                    </a:p>
                  </a:txBody>
                  <a:tcPr/>
                </a:tc>
                <a:tc>
                  <a:txBody>
                    <a:bodyPr/>
                    <a:lstStyle/>
                    <a:p>
                      <a:pPr algn="ctr"/>
                      <a:r>
                        <a:rPr lang="en-GB" sz="1200" dirty="0"/>
                        <a:t>17 (43%)</a:t>
                      </a:r>
                    </a:p>
                  </a:txBody>
                  <a:tcPr/>
                </a:tc>
                <a:tc>
                  <a:txBody>
                    <a:bodyPr/>
                    <a:lstStyle/>
                    <a:p>
                      <a:pPr algn="ctr"/>
                      <a:r>
                        <a:rPr lang="en-GB" sz="1200" dirty="0"/>
                        <a:t>1 (3%)</a:t>
                      </a:r>
                    </a:p>
                  </a:txBody>
                  <a:tcPr/>
                </a:tc>
                <a:tc>
                  <a:txBody>
                    <a:bodyPr/>
                    <a:lstStyle/>
                    <a:p>
                      <a:pPr algn="ctr"/>
                      <a:r>
                        <a:rPr lang="en-GB" sz="1200" dirty="0"/>
                        <a:t>22 (55%)</a:t>
                      </a:r>
                    </a:p>
                  </a:txBody>
                  <a:tcPr/>
                </a:tc>
                <a:tc>
                  <a:txBody>
                    <a:bodyPr/>
                    <a:lstStyle/>
                    <a:p>
                      <a:pPr algn="ctr"/>
                      <a:r>
                        <a:rPr lang="en-GB" sz="1200" dirty="0"/>
                        <a:t>40</a:t>
                      </a:r>
                    </a:p>
                  </a:txBody>
                  <a:tcPr/>
                </a:tc>
                <a:extLst>
                  <a:ext uri="{0D108BD9-81ED-4DB2-BD59-A6C34878D82A}">
                    <a16:rowId xmlns:a16="http://schemas.microsoft.com/office/drawing/2014/main" val="3085374103"/>
                  </a:ext>
                </a:extLst>
              </a:tr>
              <a:tr h="370840">
                <a:tc>
                  <a:txBody>
                    <a:bodyPr/>
                    <a:lstStyle/>
                    <a:p>
                      <a:r>
                        <a:rPr lang="en-GB" sz="1200" dirty="0"/>
                        <a:t>Booking appointments</a:t>
                      </a:r>
                    </a:p>
                  </a:txBody>
                  <a:tcPr/>
                </a:tc>
                <a:tc>
                  <a:txBody>
                    <a:bodyPr/>
                    <a:lstStyle/>
                    <a:p>
                      <a:pPr algn="ctr"/>
                      <a:r>
                        <a:rPr lang="en-GB" sz="1200" dirty="0"/>
                        <a:t>3 (20%)</a:t>
                      </a:r>
                    </a:p>
                  </a:txBody>
                  <a:tcPr/>
                </a:tc>
                <a:tc>
                  <a:txBody>
                    <a:bodyPr/>
                    <a:lstStyle/>
                    <a:p>
                      <a:pPr algn="ctr"/>
                      <a:r>
                        <a:rPr lang="en-GB" sz="1200" dirty="0"/>
                        <a:t>1 (7%)</a:t>
                      </a:r>
                    </a:p>
                  </a:txBody>
                  <a:tcPr/>
                </a:tc>
                <a:tc>
                  <a:txBody>
                    <a:bodyPr/>
                    <a:lstStyle/>
                    <a:p>
                      <a:pPr algn="ctr"/>
                      <a:r>
                        <a:rPr lang="en-GB" sz="1200" dirty="0"/>
                        <a:t>11 (73)</a:t>
                      </a:r>
                    </a:p>
                  </a:txBody>
                  <a:tcPr/>
                </a:tc>
                <a:tc>
                  <a:txBody>
                    <a:bodyPr/>
                    <a:lstStyle/>
                    <a:p>
                      <a:pPr algn="ctr"/>
                      <a:r>
                        <a:rPr lang="en-GB" sz="1200" dirty="0"/>
                        <a:t>15</a:t>
                      </a:r>
                    </a:p>
                  </a:txBody>
                  <a:tcPr/>
                </a:tc>
                <a:extLst>
                  <a:ext uri="{0D108BD9-81ED-4DB2-BD59-A6C34878D82A}">
                    <a16:rowId xmlns:a16="http://schemas.microsoft.com/office/drawing/2014/main" val="501216408"/>
                  </a:ext>
                </a:extLst>
              </a:tr>
              <a:tr h="370840">
                <a:tc>
                  <a:txBody>
                    <a:bodyPr/>
                    <a:lstStyle/>
                    <a:p>
                      <a:r>
                        <a:rPr lang="en-GB" sz="1200" dirty="0"/>
                        <a:t>Experience</a:t>
                      </a:r>
                    </a:p>
                  </a:txBody>
                  <a:tcPr/>
                </a:tc>
                <a:tc>
                  <a:txBody>
                    <a:bodyPr/>
                    <a:lstStyle/>
                    <a:p>
                      <a:pPr algn="ctr"/>
                      <a:r>
                        <a:rPr lang="en-GB" sz="1200" dirty="0"/>
                        <a:t>22 (77%)</a:t>
                      </a:r>
                    </a:p>
                  </a:txBody>
                  <a:tcPr/>
                </a:tc>
                <a:tc>
                  <a:txBody>
                    <a:bodyPr/>
                    <a:lstStyle/>
                    <a:p>
                      <a:pPr algn="ctr"/>
                      <a:r>
                        <a:rPr lang="en-GB" sz="1200" dirty="0"/>
                        <a:t>4 (13%)</a:t>
                      </a:r>
                    </a:p>
                  </a:txBody>
                  <a:tcPr/>
                </a:tc>
                <a:tc>
                  <a:txBody>
                    <a:bodyPr/>
                    <a:lstStyle/>
                    <a:p>
                      <a:pPr algn="ctr"/>
                      <a:r>
                        <a:rPr lang="en-GB" sz="1200" dirty="0"/>
                        <a:t>4 (13%)</a:t>
                      </a:r>
                    </a:p>
                  </a:txBody>
                  <a:tcPr/>
                </a:tc>
                <a:tc>
                  <a:txBody>
                    <a:bodyPr/>
                    <a:lstStyle/>
                    <a:p>
                      <a:pPr algn="ctr"/>
                      <a:r>
                        <a:rPr lang="en-GB" sz="1200" dirty="0"/>
                        <a:t>30</a:t>
                      </a:r>
                    </a:p>
                  </a:txBody>
                  <a:tcPr/>
                </a:tc>
                <a:extLst>
                  <a:ext uri="{0D108BD9-81ED-4DB2-BD59-A6C34878D82A}">
                    <a16:rowId xmlns:a16="http://schemas.microsoft.com/office/drawing/2014/main" val="3043278183"/>
                  </a:ext>
                </a:extLst>
              </a:tr>
            </a:tbl>
          </a:graphicData>
        </a:graphic>
      </p:graphicFrame>
    </p:spTree>
    <p:extLst>
      <p:ext uri="{BB962C8B-B14F-4D97-AF65-F5344CB8AC3E}">
        <p14:creationId xmlns:p14="http://schemas.microsoft.com/office/powerpoint/2010/main" val="416492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62892" y="750609"/>
            <a:ext cx="5976000" cy="640849"/>
          </a:xfrm>
        </p:spPr>
        <p:txBody>
          <a:bodyPr/>
          <a:lstStyle/>
          <a:p>
            <a:r>
              <a:rPr lang="en-GB" dirty="0"/>
              <a:t>Primary Care Networks</a:t>
            </a:r>
          </a:p>
          <a:p>
            <a:pPr lvl="1"/>
            <a:r>
              <a:rPr lang="en-GB" b="0" dirty="0"/>
              <a:t>Primary care networks (PCNs) are groups of GP practices within the same area which work together to support patients. Within Ealing there are </a:t>
            </a:r>
            <a:r>
              <a:rPr lang="en-GB" b="0" dirty="0">
                <a:solidFill>
                  <a:schemeClr val="accent1"/>
                </a:solidFill>
              </a:rPr>
              <a:t>7 </a:t>
            </a:r>
            <a:r>
              <a:rPr lang="en-GB" b="0" dirty="0">
                <a:solidFill>
                  <a:srgbClr val="004C6B"/>
                </a:solidFill>
              </a:rPr>
              <a:t>covering the borough. These are:</a:t>
            </a:r>
          </a:p>
          <a:p>
            <a:pPr lvl="1"/>
            <a:endParaRPr lang="en-GB" dirty="0">
              <a:solidFill>
                <a:srgbClr val="004C6B"/>
              </a:solidFill>
            </a:endParaRPr>
          </a:p>
          <a:p>
            <a:pPr marL="171450" lvl="1" indent="-171450">
              <a:buFont typeface="Arial" panose="020B0604020202020204" pitchFamily="34" charset="0"/>
              <a:buChar char="•"/>
            </a:pPr>
            <a:r>
              <a:rPr lang="en-GB" b="0" dirty="0">
                <a:solidFill>
                  <a:srgbClr val="004C6B"/>
                </a:solidFill>
              </a:rPr>
              <a:t>Acton</a:t>
            </a:r>
          </a:p>
          <a:p>
            <a:pPr marL="171450" lvl="1" indent="-171450">
              <a:buFont typeface="Arial" panose="020B0604020202020204" pitchFamily="34" charset="0"/>
              <a:buChar char="•"/>
            </a:pPr>
            <a:r>
              <a:rPr lang="en-GB" b="0" dirty="0">
                <a:solidFill>
                  <a:srgbClr val="004C6B"/>
                </a:solidFill>
              </a:rPr>
              <a:t>The Ealing Network</a:t>
            </a:r>
          </a:p>
          <a:p>
            <a:pPr marL="171450" lvl="1" indent="-171450">
              <a:buFont typeface="Arial" panose="020B0604020202020204" pitchFamily="34" charset="0"/>
              <a:buChar char="•"/>
            </a:pPr>
            <a:r>
              <a:rPr lang="en-GB" b="0" dirty="0">
                <a:solidFill>
                  <a:srgbClr val="004C6B"/>
                </a:solidFill>
              </a:rPr>
              <a:t>Northolt</a:t>
            </a:r>
          </a:p>
          <a:p>
            <a:pPr marL="171450" lvl="1" indent="-171450">
              <a:buFont typeface="Arial" panose="020B0604020202020204" pitchFamily="34" charset="0"/>
              <a:buChar char="•"/>
            </a:pPr>
            <a:r>
              <a:rPr lang="en-GB" b="0" dirty="0">
                <a:solidFill>
                  <a:srgbClr val="004C6B"/>
                </a:solidFill>
              </a:rPr>
              <a:t>Northolt, Greenford, Perivale (NGP)</a:t>
            </a:r>
          </a:p>
          <a:p>
            <a:pPr marL="171450" lvl="1" indent="-171450">
              <a:buFont typeface="Arial" panose="020B0604020202020204" pitchFamily="34" charset="0"/>
              <a:buChar char="•"/>
            </a:pPr>
            <a:r>
              <a:rPr lang="en-GB" b="0" dirty="0">
                <a:solidFill>
                  <a:srgbClr val="004C6B"/>
                </a:solidFill>
              </a:rPr>
              <a:t>Greenwell</a:t>
            </a:r>
          </a:p>
          <a:p>
            <a:pPr marL="171450" lvl="1" indent="-171450">
              <a:buFont typeface="Arial" panose="020B0604020202020204" pitchFamily="34" charset="0"/>
              <a:buChar char="•"/>
            </a:pPr>
            <a:r>
              <a:rPr lang="en-GB" b="0" dirty="0">
                <a:solidFill>
                  <a:srgbClr val="004C6B"/>
                </a:solidFill>
              </a:rPr>
              <a:t>North Southall</a:t>
            </a:r>
          </a:p>
          <a:p>
            <a:pPr marL="171450" lvl="1" indent="-171450">
              <a:buFont typeface="Arial" panose="020B0604020202020204" pitchFamily="34" charset="0"/>
              <a:buChar char="•"/>
            </a:pPr>
            <a:r>
              <a:rPr lang="en-GB" b="0" dirty="0">
                <a:solidFill>
                  <a:srgbClr val="004C6B"/>
                </a:solidFill>
              </a:rPr>
              <a:t>South Southall</a:t>
            </a:r>
          </a:p>
          <a:p>
            <a:pPr marL="171450" lvl="1" indent="-171450">
              <a:buFont typeface="Arial" panose="020B0604020202020204" pitchFamily="34" charset="0"/>
              <a:buChar char="•"/>
            </a:pPr>
            <a:r>
              <a:rPr lang="en-GB" b="0" dirty="0">
                <a:solidFill>
                  <a:srgbClr val="004C6B"/>
                </a:solidFill>
              </a:rPr>
              <a:t>South Central Ealing</a:t>
            </a:r>
          </a:p>
          <a:p>
            <a:pPr marL="171450" lvl="1" indent="-171450">
              <a:buFont typeface="Arial" panose="020B0604020202020204" pitchFamily="34" charset="0"/>
              <a:buChar char="•"/>
            </a:pPr>
            <a:endParaRPr lang="en-GB" b="0" dirty="0">
              <a:solidFill>
                <a:srgbClr val="004C6B"/>
              </a:solidFill>
              <a:highlight>
                <a:srgbClr val="FFFF00"/>
              </a:highlight>
            </a:endParaRPr>
          </a:p>
          <a:p>
            <a:pPr lvl="1"/>
            <a:r>
              <a:rPr lang="en-GB" sz="1200" b="0" dirty="0"/>
              <a:t>Between July and September 2024, the services which received the most reviews were the services which received the most reviews were The Ealing Network and NGP. Replacing Acton compared to the previous quarter.</a:t>
            </a:r>
            <a:endParaRPr lang="en-GB" b="0" dirty="0">
              <a:solidFill>
                <a:srgbClr val="004C6B"/>
              </a:solidFill>
              <a:highlight>
                <a:srgbClr val="FFFF00"/>
              </a:highlight>
            </a:endParaRPr>
          </a:p>
          <a:p>
            <a:pPr marL="171450" lvl="1" indent="-171450">
              <a:buFont typeface="Arial" panose="020B0604020202020204" pitchFamily="34" charset="0"/>
              <a:buChar char="•"/>
            </a:pPr>
            <a:endParaRPr lang="en-GB" b="0"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19</a:t>
            </a:fld>
            <a:endParaRPr lang="en-GB" noProof="0"/>
          </a:p>
        </p:txBody>
      </p:sp>
      <p:graphicFrame>
        <p:nvGraphicFramePr>
          <p:cNvPr id="8" name="Chart 7">
            <a:extLst>
              <a:ext uri="{FF2B5EF4-FFF2-40B4-BE49-F238E27FC236}">
                <a16:creationId xmlns:a16="http://schemas.microsoft.com/office/drawing/2014/main" id="{C7AC5299-530A-6E84-6E68-BCE9FAAFD3D3}"/>
              </a:ext>
            </a:extLst>
          </p:cNvPr>
          <p:cNvGraphicFramePr/>
          <p:nvPr>
            <p:extLst>
              <p:ext uri="{D42A27DB-BD31-4B8C-83A1-F6EECF244321}">
                <p14:modId xmlns:p14="http://schemas.microsoft.com/office/powerpoint/2010/main" val="4249630452"/>
              </p:ext>
            </p:extLst>
          </p:nvPr>
        </p:nvGraphicFramePr>
        <p:xfrm>
          <a:off x="204814" y="4168280"/>
          <a:ext cx="6480720" cy="5598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4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409552" y="1856656"/>
            <a:ext cx="6012000" cy="6804000"/>
          </a:xfrm>
        </p:spPr>
        <p:txBody>
          <a:bodyPr/>
          <a:lstStyle/>
          <a:p>
            <a:r>
              <a:rPr lang="en-GB" sz="1200" dirty="0"/>
              <a:t>Introduction	3	</a:t>
            </a:r>
          </a:p>
          <a:p>
            <a:r>
              <a:rPr lang="en-GB" sz="1200" dirty="0"/>
              <a:t>Layout of the report	4		</a:t>
            </a:r>
          </a:p>
          <a:p>
            <a:r>
              <a:rPr lang="en-GB" sz="1200" dirty="0"/>
              <a:t>Q2 Snapshot	5</a:t>
            </a:r>
          </a:p>
          <a:p>
            <a:r>
              <a:rPr lang="en-GB" sz="1200" dirty="0"/>
              <a:t>Yearly Comparison	6</a:t>
            </a:r>
          </a:p>
          <a:p>
            <a:r>
              <a:rPr lang="en-GB" sz="1200" dirty="0"/>
              <a:t>Experiences of GP Services	7</a:t>
            </a:r>
          </a:p>
          <a:p>
            <a:pPr marL="171450" indent="-171450">
              <a:buFont typeface="Arial" panose="020B0604020202020204" pitchFamily="34" charset="0"/>
              <a:buChar char="•"/>
            </a:pPr>
            <a:r>
              <a:rPr lang="en-GB" sz="1200" dirty="0">
                <a:solidFill>
                  <a:schemeClr val="accent1"/>
                </a:solidFill>
              </a:rPr>
              <a:t>GP Services – Summary Findings</a:t>
            </a:r>
            <a:r>
              <a:rPr lang="en-GB" sz="1200" dirty="0"/>
              <a:t>	9</a:t>
            </a:r>
          </a:p>
          <a:p>
            <a:pPr marL="171450" indent="-171450">
              <a:buFont typeface="Arial" panose="020B0604020202020204" pitchFamily="34" charset="0"/>
              <a:buChar char="•"/>
            </a:pPr>
            <a:r>
              <a:rPr lang="en-GB" sz="1200" dirty="0">
                <a:solidFill>
                  <a:schemeClr val="accent1"/>
                </a:solidFill>
              </a:rPr>
              <a:t>GP Services – Full data set </a:t>
            </a:r>
            <a:r>
              <a:rPr lang="en-GB" sz="1200" dirty="0"/>
              <a:t>	13</a:t>
            </a:r>
          </a:p>
          <a:p>
            <a:r>
              <a:rPr lang="en-GB" sz="1200" dirty="0"/>
              <a:t>Experiences of Hospital Services	24</a:t>
            </a:r>
          </a:p>
          <a:p>
            <a:pPr marL="171450" indent="-171450">
              <a:buFont typeface="Arial" panose="020B0604020202020204" pitchFamily="34" charset="0"/>
              <a:buChar char="•"/>
            </a:pPr>
            <a:r>
              <a:rPr lang="en-GB" sz="1200" dirty="0">
                <a:solidFill>
                  <a:schemeClr val="accent1"/>
                </a:solidFill>
              </a:rPr>
              <a:t>Hospital Services – Summary Findings</a:t>
            </a:r>
            <a:r>
              <a:rPr lang="en-GB" sz="1200" dirty="0"/>
              <a:t>	26</a:t>
            </a:r>
          </a:p>
          <a:p>
            <a:pPr marL="171450" indent="-171450">
              <a:buFont typeface="Arial" panose="020B0604020202020204" pitchFamily="34" charset="0"/>
              <a:buChar char="•"/>
            </a:pPr>
            <a:r>
              <a:rPr lang="en-GB" sz="1200" dirty="0">
                <a:solidFill>
                  <a:schemeClr val="accent1"/>
                </a:solidFill>
              </a:rPr>
              <a:t>Hospital Services – Full data set </a:t>
            </a:r>
            <a:r>
              <a:rPr lang="en-GB" sz="1200" dirty="0"/>
              <a:t>	30</a:t>
            </a:r>
          </a:p>
          <a:p>
            <a:r>
              <a:rPr lang="en-GB" sz="1200" dirty="0"/>
              <a:t>Appendix                                                                               41</a:t>
            </a:r>
          </a:p>
        </p:txBody>
      </p:sp>
      <p:sp>
        <p:nvSpPr>
          <p:cNvPr id="5" name="Slide Number Placeholder 4"/>
          <p:cNvSpPr>
            <a:spLocks noGrp="1"/>
          </p:cNvSpPr>
          <p:nvPr>
            <p:ph type="sldNum" sz="quarter" idx="12"/>
          </p:nvPr>
        </p:nvSpPr>
        <p:spPr>
          <a:xfrm>
            <a:off x="5840552" y="382544"/>
            <a:ext cx="581000" cy="360000"/>
          </a:xfrm>
        </p:spPr>
        <p:txBody>
          <a:bodyPr/>
          <a:lstStyle/>
          <a:p>
            <a:fld id="{9295DF58-4118-4551-8C61-1A7ED177FA2D}" type="slidenum">
              <a:rPr lang="en-GB" noProof="0" smtClean="0"/>
              <a:pPr/>
              <a:t>2</a:t>
            </a:fld>
            <a:endParaRPr lang="en-GB"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41000" y="848544"/>
            <a:ext cx="5976000" cy="385967"/>
          </a:xfrm>
        </p:spPr>
        <p:txBody>
          <a:bodyPr/>
          <a:lstStyle/>
          <a:p>
            <a:r>
              <a:rPr lang="en-GB" dirty="0"/>
              <a:t>PCN Access and  Quality Questions</a:t>
            </a:r>
            <a:endParaRPr lang="en-GB" sz="1200" b="0" dirty="0">
              <a:solidFill>
                <a:srgbClr val="004C6B"/>
              </a:solidFill>
              <a:latin typeface="Poppins Light"/>
            </a:endParaRPr>
          </a:p>
          <a:p>
            <a:r>
              <a:rPr kumimoji="0" lang="en-GB" sz="1200" b="0" i="0" u="none" strike="noStrike" kern="1200" cap="none" spc="0" normalizeH="0" baseline="0" noProof="0" dirty="0">
                <a:ln>
                  <a:noFill/>
                </a:ln>
                <a:solidFill>
                  <a:srgbClr val="004C6B"/>
                </a:solidFill>
                <a:effectLst/>
                <a:uLnTx/>
                <a:uFillTx/>
                <a:latin typeface="Poppins Light"/>
                <a:ea typeface="+mn-ea"/>
                <a:cs typeface="+mn-cs"/>
              </a:rPr>
              <a:t>In order to understand the variance of experience across the borough we have compared the PCNs by their access and quality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Please note that Access has been rated out of 4 </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(1 - Not at All Easy – 4 Very Easy</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 and Quality is out of 5 </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(1 – </a:t>
            </a:r>
            <a:r>
              <a:rPr lang="en-GB" sz="1200" dirty="0">
                <a:solidFill>
                  <a:srgbClr val="D83C8E"/>
                </a:solidFill>
                <a:latin typeface="Poppins Light"/>
              </a:rPr>
              <a:t>Very Poor</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 5 – </a:t>
            </a:r>
            <a:r>
              <a:rPr lang="en-GB" sz="1200" dirty="0">
                <a:solidFill>
                  <a:srgbClr val="D83C8E"/>
                </a:solidFill>
                <a:latin typeface="Poppins Light"/>
              </a:rPr>
              <a:t>Very Good</a:t>
            </a:r>
            <a:r>
              <a:rPr kumimoji="0" lang="en-GB" sz="1200" b="1" i="0" u="none" strike="noStrike" kern="1200" cap="none" spc="0" normalizeH="0" baseline="0" noProof="0" dirty="0">
                <a:ln>
                  <a:noFill/>
                </a:ln>
                <a:solidFill>
                  <a:srgbClr val="D83C8E"/>
                </a:solidFill>
                <a:effectLst/>
                <a:uLnTx/>
                <a:uFillTx/>
                <a:latin typeface="Poppi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D83C8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Each </a:t>
            </a:r>
            <a:r>
              <a:rPr kumimoji="0" lang="en-GB" sz="1200" b="1" i="0" u="none" strike="noStrike" kern="1200" cap="none" spc="0" normalizeH="0" baseline="0" noProof="0" dirty="0">
                <a:ln>
                  <a:noFill/>
                </a:ln>
                <a:solidFill>
                  <a:srgbClr val="004C6B"/>
                </a:solidFill>
                <a:effectLst/>
                <a:uLnTx/>
                <a:uFillTx/>
                <a:latin typeface="Poppins Light"/>
                <a:ea typeface="+mn-ea"/>
                <a:cs typeface="+mn-cs"/>
              </a:rPr>
              <a:t>average rating </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has been colour coded to indicate positive, (green) negative (pink) or neutral (blue) sentiment.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4C6B"/>
              </a:solidFill>
              <a:effectLst/>
              <a:uLnTx/>
              <a:uFillTx/>
              <a:latin typeface="Poppins Light"/>
              <a:ea typeface="+mn-ea"/>
              <a:cs typeface="+mn-cs"/>
            </a:endParaRPr>
          </a:p>
          <a:p>
            <a:pPr marL="171450" lvl="1" indent="-171450">
              <a:buFont typeface="Arial" panose="020B0604020202020204" pitchFamily="34" charset="0"/>
              <a:buChar char="•"/>
            </a:pPr>
            <a:endParaRPr lang="en-GB" b="0" dirty="0">
              <a:solidFill>
                <a:srgbClr val="004C6B"/>
              </a:solidFill>
              <a:highlight>
                <a:srgbClr val="FFFF00"/>
              </a:highlight>
            </a:endParaRPr>
          </a:p>
          <a:p>
            <a:pPr marL="171450" lvl="1" indent="-171450">
              <a:buFont typeface="Arial" panose="020B0604020202020204" pitchFamily="34" charset="0"/>
              <a:buChar char="•"/>
            </a:pPr>
            <a:endParaRPr lang="en-GB" b="0"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rgbClr val="004C6B"/>
              </a:solidFill>
            </a:endParaRPr>
          </a:p>
          <a:p>
            <a:pPr lvl="1"/>
            <a:endParaRPr lang="en-GB"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20</a:t>
            </a:fld>
            <a:endParaRPr lang="en-GB" noProof="0"/>
          </a:p>
        </p:txBody>
      </p:sp>
      <p:sp>
        <p:nvSpPr>
          <p:cNvPr id="3" name="TextBox 2">
            <a:extLst>
              <a:ext uri="{FF2B5EF4-FFF2-40B4-BE49-F238E27FC236}">
                <a16:creationId xmlns:a16="http://schemas.microsoft.com/office/drawing/2014/main" id="{41A83D06-75FF-7386-1616-D8A1A668380A}"/>
              </a:ext>
            </a:extLst>
          </p:cNvPr>
          <p:cNvSpPr txBox="1"/>
          <p:nvPr/>
        </p:nvSpPr>
        <p:spPr>
          <a:xfrm>
            <a:off x="3356992" y="2720752"/>
            <a:ext cx="2875432" cy="246221"/>
          </a:xfrm>
          <a:prstGeom prst="rect">
            <a:avLst/>
          </a:prstGeom>
          <a:noFill/>
        </p:spPr>
        <p:txBody>
          <a:bodyPr wrap="square" rtlCol="0">
            <a:spAutoFit/>
          </a:bodyPr>
          <a:lstStyle/>
          <a:p>
            <a:r>
              <a:rPr lang="en-GB" sz="1000" dirty="0"/>
              <a:t>Positive                Neutral                Negative</a:t>
            </a:r>
          </a:p>
        </p:txBody>
      </p:sp>
      <p:sp>
        <p:nvSpPr>
          <p:cNvPr id="4" name="Rectangle 3">
            <a:extLst>
              <a:ext uri="{FF2B5EF4-FFF2-40B4-BE49-F238E27FC236}">
                <a16:creationId xmlns:a16="http://schemas.microsoft.com/office/drawing/2014/main" id="{C1A60AA5-173B-7562-683F-078CAC4877CA}"/>
              </a:ext>
            </a:extLst>
          </p:cNvPr>
          <p:cNvSpPr/>
          <p:nvPr/>
        </p:nvSpPr>
        <p:spPr>
          <a:xfrm>
            <a:off x="4014784" y="2774921"/>
            <a:ext cx="395548" cy="13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E2F23B4-2E33-4F29-42EB-4FEA4296CBCF}"/>
              </a:ext>
            </a:extLst>
          </p:cNvPr>
          <p:cNvSpPr/>
          <p:nvPr/>
        </p:nvSpPr>
        <p:spPr>
          <a:xfrm>
            <a:off x="4986396" y="2774921"/>
            <a:ext cx="395548" cy="13788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78D5C98-72A4-9355-1BAC-C55792939548}"/>
              </a:ext>
            </a:extLst>
          </p:cNvPr>
          <p:cNvSpPr/>
          <p:nvPr/>
        </p:nvSpPr>
        <p:spPr>
          <a:xfrm>
            <a:off x="6103016" y="2774921"/>
            <a:ext cx="395548" cy="1378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aphicFrame>
        <p:nvGraphicFramePr>
          <p:cNvPr id="10" name="Table 9">
            <a:extLst>
              <a:ext uri="{FF2B5EF4-FFF2-40B4-BE49-F238E27FC236}">
                <a16:creationId xmlns:a16="http://schemas.microsoft.com/office/drawing/2014/main" id="{4CB5F299-7AD1-87E6-D24C-9C836EAAC15B}"/>
              </a:ext>
            </a:extLst>
          </p:cNvPr>
          <p:cNvGraphicFramePr>
            <a:graphicFrameLocks noGrp="1"/>
          </p:cNvGraphicFramePr>
          <p:nvPr>
            <p:extLst>
              <p:ext uri="{D42A27DB-BD31-4B8C-83A1-F6EECF244321}">
                <p14:modId xmlns:p14="http://schemas.microsoft.com/office/powerpoint/2010/main" val="3082990365"/>
              </p:ext>
            </p:extLst>
          </p:nvPr>
        </p:nvGraphicFramePr>
        <p:xfrm>
          <a:off x="311412" y="3182392"/>
          <a:ext cx="6079965" cy="4439258"/>
        </p:xfrm>
        <a:graphic>
          <a:graphicData uri="http://schemas.openxmlformats.org/drawingml/2006/table">
            <a:tbl>
              <a:tblPr/>
              <a:tblGrid>
                <a:gridCol w="1615468">
                  <a:extLst>
                    <a:ext uri="{9D8B030D-6E8A-4147-A177-3AD203B41FA5}">
                      <a16:colId xmlns:a16="http://schemas.microsoft.com/office/drawing/2014/main" val="2988598672"/>
                    </a:ext>
                  </a:extLst>
                </a:gridCol>
                <a:gridCol w="601608">
                  <a:extLst>
                    <a:ext uri="{9D8B030D-6E8A-4147-A177-3AD203B41FA5}">
                      <a16:colId xmlns:a16="http://schemas.microsoft.com/office/drawing/2014/main" val="3902665406"/>
                    </a:ext>
                  </a:extLst>
                </a:gridCol>
                <a:gridCol w="815475">
                  <a:extLst>
                    <a:ext uri="{9D8B030D-6E8A-4147-A177-3AD203B41FA5}">
                      <a16:colId xmlns:a16="http://schemas.microsoft.com/office/drawing/2014/main" val="576317009"/>
                    </a:ext>
                  </a:extLst>
                </a:gridCol>
                <a:gridCol w="815475">
                  <a:extLst>
                    <a:ext uri="{9D8B030D-6E8A-4147-A177-3AD203B41FA5}">
                      <a16:colId xmlns:a16="http://schemas.microsoft.com/office/drawing/2014/main" val="634348462"/>
                    </a:ext>
                  </a:extLst>
                </a:gridCol>
                <a:gridCol w="739025">
                  <a:extLst>
                    <a:ext uri="{9D8B030D-6E8A-4147-A177-3AD203B41FA5}">
                      <a16:colId xmlns:a16="http://schemas.microsoft.com/office/drawing/2014/main" val="3843460401"/>
                    </a:ext>
                  </a:extLst>
                </a:gridCol>
                <a:gridCol w="747519">
                  <a:extLst>
                    <a:ext uri="{9D8B030D-6E8A-4147-A177-3AD203B41FA5}">
                      <a16:colId xmlns:a16="http://schemas.microsoft.com/office/drawing/2014/main" val="477645672"/>
                    </a:ext>
                  </a:extLst>
                </a:gridCol>
                <a:gridCol w="745395">
                  <a:extLst>
                    <a:ext uri="{9D8B030D-6E8A-4147-A177-3AD203B41FA5}">
                      <a16:colId xmlns:a16="http://schemas.microsoft.com/office/drawing/2014/main" val="1895166729"/>
                    </a:ext>
                  </a:extLst>
                </a:gridCol>
              </a:tblGrid>
              <a:tr h="1143695">
                <a:tc rowSpan="2">
                  <a:txBody>
                    <a:bodyPr/>
                    <a:lstStyle/>
                    <a:p>
                      <a:pPr algn="l" fontAlgn="t"/>
                      <a:endParaRPr lang="en-GB" sz="1200" b="1" i="0" u="none" strike="noStrike" dirty="0">
                        <a:solidFill>
                          <a:schemeClr val="tx1"/>
                        </a:solidFill>
                        <a:effectLst/>
                        <a:latin typeface="Poppins" panose="00000500000000000000" pitchFamily="2" charset="0"/>
                      </a:endParaRPr>
                    </a:p>
                    <a:p>
                      <a:pPr algn="l" fontAlgn="t"/>
                      <a:endParaRPr lang="en-GB" sz="1200" b="1" i="0" u="none" strike="noStrike" dirty="0">
                        <a:solidFill>
                          <a:schemeClr val="tx1"/>
                        </a:solidFill>
                        <a:effectLst/>
                        <a:latin typeface="Poppins" panose="00000500000000000000" pitchFamily="2" charset="0"/>
                      </a:endParaRPr>
                    </a:p>
                    <a:p>
                      <a:pPr algn="l" fontAlgn="t"/>
                      <a:r>
                        <a:rPr lang="en-GB" sz="1200" b="1" i="0" u="none" strike="noStrike" dirty="0">
                          <a:solidFill>
                            <a:schemeClr val="tx1"/>
                          </a:solidFill>
                          <a:effectLst/>
                          <a:latin typeface="Poppins" panose="00000500000000000000" pitchFamily="2" charset="0"/>
                        </a:rPr>
                        <a:t>   PCN NAME</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fontAlgn="ctr"/>
                      <a:r>
                        <a:rPr lang="en-GB" sz="1200" b="1" i="0" u="none" strike="noStrike" dirty="0">
                          <a:solidFill>
                            <a:srgbClr val="003E54"/>
                          </a:solidFill>
                          <a:effectLst/>
                          <a:latin typeface="Poppins" panose="00000500000000000000" pitchFamily="2" charset="0"/>
                        </a:rPr>
                        <a:t>ACCESS (out of 4) </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4">
                  <a:txBody>
                    <a:bodyPr/>
                    <a:lstStyle/>
                    <a:p>
                      <a:pPr algn="ctr" fontAlgn="ctr"/>
                      <a:r>
                        <a:rPr lang="en-GB" sz="1200" b="1" i="0" u="none" strike="noStrike" dirty="0">
                          <a:solidFill>
                            <a:srgbClr val="003E54"/>
                          </a:solidFill>
                          <a:effectLst/>
                          <a:latin typeface="Poppins" panose="00000500000000000000" pitchFamily="2" charset="0"/>
                        </a:rPr>
                        <a:t>QUALITY (out of 5)</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7735180"/>
                  </a:ext>
                </a:extLst>
              </a:tr>
              <a:tr h="535958">
                <a:tc vMerge="1">
                  <a:txBody>
                    <a:bodyPr/>
                    <a:lstStyle/>
                    <a:p>
                      <a:endParaRPr lang="en-GB"/>
                    </a:p>
                  </a:txBody>
                  <a:tcPr/>
                </a:tc>
                <a:tc>
                  <a:txBody>
                    <a:bodyPr/>
                    <a:lstStyle/>
                    <a:p>
                      <a:pPr algn="ctr" fontAlgn="t"/>
                      <a:r>
                        <a:rPr lang="en-GB" sz="800" b="1" i="0" u="none" strike="noStrike" dirty="0">
                          <a:solidFill>
                            <a:schemeClr val="tx1"/>
                          </a:solidFill>
                          <a:effectLst/>
                          <a:latin typeface="Poppins" panose="00000500000000000000" pitchFamily="2" charset="0"/>
                        </a:rPr>
                        <a:t>Getting an appointment</a:t>
                      </a:r>
                    </a:p>
                  </a:txBody>
                  <a:tcPr marL="6469" marR="6469" marT="646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Getting through on the phone</a:t>
                      </a:r>
                    </a:p>
                  </a:txBody>
                  <a:tcPr marL="6469" marR="6469" marT="64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3E54"/>
                          </a:solidFill>
                          <a:effectLst/>
                          <a:latin typeface="Poppins" panose="00000500000000000000" pitchFamily="2" charset="0"/>
                        </a:rPr>
                        <a:t>Of Online</a:t>
                      </a:r>
                      <a:br>
                        <a:rPr lang="en-GB" sz="800" b="1" i="0" u="none" strike="noStrike" dirty="0">
                          <a:solidFill>
                            <a:srgbClr val="003E54"/>
                          </a:solidFill>
                          <a:effectLst/>
                          <a:latin typeface="Poppins" panose="00000500000000000000" pitchFamily="2" charset="0"/>
                        </a:rPr>
                      </a:br>
                      <a:r>
                        <a:rPr lang="en-GB" sz="800" b="1" i="0" u="none" strike="noStrike" dirty="0">
                          <a:solidFill>
                            <a:srgbClr val="003E54"/>
                          </a:solidFill>
                          <a:effectLst/>
                          <a:latin typeface="Poppins" panose="00000500000000000000" pitchFamily="2" charset="0"/>
                        </a:rPr>
                        <a:t>consultations</a:t>
                      </a:r>
                    </a:p>
                  </a:txBody>
                  <a:tcPr marL="6469" marR="6469" marT="64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Of Telephone </a:t>
                      </a:r>
                      <a:br>
                        <a:rPr lang="en-GB" sz="800" b="1" i="0" u="none" strike="noStrike" dirty="0">
                          <a:solidFill>
                            <a:srgbClr val="003E54"/>
                          </a:solidFill>
                          <a:effectLst/>
                          <a:latin typeface="Poppins" panose="00000500000000000000" pitchFamily="2" charset="0"/>
                        </a:rPr>
                      </a:br>
                      <a:r>
                        <a:rPr lang="en-GB" sz="800" b="1" i="0" u="none" strike="noStrike" dirty="0">
                          <a:solidFill>
                            <a:srgbClr val="003E54"/>
                          </a:solidFill>
                          <a:effectLst/>
                          <a:latin typeface="Poppins" panose="00000500000000000000" pitchFamily="2" charset="0"/>
                        </a:rPr>
                        <a:t>consultations</a:t>
                      </a:r>
                    </a:p>
                  </a:txBody>
                  <a:tcPr marL="6469" marR="6469" marT="64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3E54"/>
                          </a:solidFill>
                          <a:effectLst/>
                          <a:latin typeface="Poppins" panose="00000500000000000000" pitchFamily="2" charset="0"/>
                        </a:rPr>
                        <a:t>Of Staff attitudes</a:t>
                      </a:r>
                    </a:p>
                  </a:txBody>
                  <a:tcPr marL="6469" marR="6469" marT="646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Of Treatment and Care</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6608475"/>
                  </a:ext>
                </a:extLst>
              </a:tr>
              <a:tr h="341808">
                <a:tc>
                  <a:txBody>
                    <a:bodyPr/>
                    <a:lstStyle/>
                    <a:p>
                      <a:pPr algn="l" fontAlgn="t"/>
                      <a:r>
                        <a:rPr lang="en-GB" sz="1100" b="1" i="0" u="none" strike="noStrike" dirty="0">
                          <a:solidFill>
                            <a:srgbClr val="003E54"/>
                          </a:solidFill>
                          <a:effectLst/>
                          <a:latin typeface="Poppins" panose="00000500000000000000" pitchFamily="2" charset="0"/>
                        </a:rPr>
                        <a:t>Acton</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2.8</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3.1</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3.6</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4.3</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4.2</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1098913479"/>
                  </a:ext>
                </a:extLst>
              </a:tr>
              <a:tr h="341808">
                <a:tc>
                  <a:txBody>
                    <a:bodyPr/>
                    <a:lstStyle/>
                    <a:p>
                      <a:pPr algn="l" fontAlgn="t"/>
                      <a:r>
                        <a:rPr lang="en-GB" sz="1100" b="1" i="0" u="none" strike="noStrike" dirty="0">
                          <a:solidFill>
                            <a:srgbClr val="003E54"/>
                          </a:solidFill>
                          <a:effectLst/>
                          <a:latin typeface="Poppins" panose="00000500000000000000" pitchFamily="2" charset="0"/>
                        </a:rPr>
                        <a:t>The Ealing Network</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2.9</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2.9</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3.6</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4.2</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4.2</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2891936785"/>
                  </a:ext>
                </a:extLst>
              </a:tr>
              <a:tr h="341808">
                <a:tc>
                  <a:txBody>
                    <a:bodyPr/>
                    <a:lstStyle/>
                    <a:p>
                      <a:pPr algn="l" fontAlgn="t"/>
                      <a:r>
                        <a:rPr lang="en-GB" sz="1100" b="1" i="0" u="none" strike="noStrike" dirty="0">
                          <a:solidFill>
                            <a:srgbClr val="003E54"/>
                          </a:solidFill>
                          <a:effectLst/>
                          <a:latin typeface="Poppins" panose="00000500000000000000" pitchFamily="2" charset="0"/>
                        </a:rPr>
                        <a:t>Northolt</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3.1</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2.9</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3.7</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4</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4.0</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3685479033"/>
                  </a:ext>
                </a:extLst>
              </a:tr>
              <a:tr h="341808">
                <a:tc>
                  <a:txBody>
                    <a:bodyPr/>
                    <a:lstStyle/>
                    <a:p>
                      <a:pPr algn="l" fontAlgn="t"/>
                      <a:r>
                        <a:rPr lang="en-GB" sz="1100" b="1" i="0" u="none" strike="noStrike" dirty="0">
                          <a:solidFill>
                            <a:srgbClr val="003E54"/>
                          </a:solidFill>
                          <a:effectLst/>
                          <a:latin typeface="Poppins" panose="00000500000000000000" pitchFamily="2" charset="0"/>
                        </a:rPr>
                        <a:t>NGP</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2.9</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2.9</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3.5</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4</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4.2</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4.1</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2438987223"/>
                  </a:ext>
                </a:extLst>
              </a:tr>
              <a:tr h="348081">
                <a:tc>
                  <a:txBody>
                    <a:bodyPr/>
                    <a:lstStyle/>
                    <a:p>
                      <a:pPr algn="l" fontAlgn="t"/>
                      <a:r>
                        <a:rPr lang="en-GB" sz="1100" b="1" i="0" u="none" strike="noStrike" dirty="0">
                          <a:solidFill>
                            <a:srgbClr val="003E54"/>
                          </a:solidFill>
                          <a:effectLst/>
                          <a:latin typeface="Poppins" panose="00000500000000000000" pitchFamily="2" charset="0"/>
                        </a:rPr>
                        <a:t>Greenwell</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3.0</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3.0</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3.7</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4.0</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4.0</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4.1</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4275342960"/>
                  </a:ext>
                </a:extLst>
              </a:tr>
              <a:tr h="348081">
                <a:tc>
                  <a:txBody>
                    <a:bodyPr/>
                    <a:lstStyle/>
                    <a:p>
                      <a:pPr algn="l" fontAlgn="t"/>
                      <a:r>
                        <a:rPr lang="en-GB" sz="1100" b="1" i="0" u="none" strike="noStrike" dirty="0">
                          <a:solidFill>
                            <a:srgbClr val="003E54"/>
                          </a:solidFill>
                          <a:effectLst/>
                          <a:latin typeface="Poppins" panose="00000500000000000000" pitchFamily="2" charset="0"/>
                        </a:rPr>
                        <a:t>North Southall</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2.7</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2.8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3.6</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3.7</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chemeClr val="bg1"/>
                          </a:solidFill>
                          <a:effectLst/>
                          <a:latin typeface="+mn-lt"/>
                        </a:rPr>
                        <a:t>3.9</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extLst>
                  <a:ext uri="{0D108BD9-81ED-4DB2-BD59-A6C34878D82A}">
                    <a16:rowId xmlns:a16="http://schemas.microsoft.com/office/drawing/2014/main" val="2450697773"/>
                  </a:ext>
                </a:extLst>
              </a:tr>
              <a:tr h="348081">
                <a:tc>
                  <a:txBody>
                    <a:bodyPr/>
                    <a:lstStyle/>
                    <a:p>
                      <a:pPr algn="l" fontAlgn="t"/>
                      <a:r>
                        <a:rPr lang="en-GB" sz="1100" b="1" i="0" u="none" strike="noStrike" dirty="0">
                          <a:solidFill>
                            <a:srgbClr val="003E54"/>
                          </a:solidFill>
                          <a:effectLst/>
                          <a:latin typeface="Poppins" panose="00000500000000000000" pitchFamily="2" charset="0"/>
                        </a:rPr>
                        <a:t>South Southall</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3.1</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2.8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1" i="0" u="none" strike="noStrike" dirty="0">
                          <a:solidFill>
                            <a:schemeClr val="bg1"/>
                          </a:solidFill>
                          <a:effectLst/>
                          <a:latin typeface="+mn-lt"/>
                        </a:rPr>
                        <a:t>3.9</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GB" sz="1000" b="1" i="0" u="none" strike="noStrike" dirty="0">
                          <a:solidFill>
                            <a:schemeClr val="bg1"/>
                          </a:solidFill>
                          <a:effectLst/>
                          <a:latin typeface="+mn-lt"/>
                        </a:rPr>
                        <a:t>4.0</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tc>
                  <a:txBody>
                    <a:bodyPr/>
                    <a:lstStyle/>
                    <a:p>
                      <a:pPr algn="ctr" fontAlgn="ctr"/>
                      <a:r>
                        <a:rPr lang="en-GB" sz="1000" b="1" i="0" u="none" strike="noStrike" dirty="0">
                          <a:solidFill>
                            <a:schemeClr val="bg1"/>
                          </a:solidFill>
                          <a:effectLst/>
                          <a:latin typeface="+mn-lt"/>
                        </a:rPr>
                        <a:t>4.1</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43A"/>
                    </a:solidFill>
                  </a:tcPr>
                </a:tc>
                <a:extLst>
                  <a:ext uri="{0D108BD9-81ED-4DB2-BD59-A6C34878D82A}">
                    <a16:rowId xmlns:a16="http://schemas.microsoft.com/office/drawing/2014/main" val="451728428"/>
                  </a:ext>
                </a:extLst>
              </a:tr>
              <a:tr h="348130">
                <a:tc>
                  <a:txBody>
                    <a:bodyPr/>
                    <a:lstStyle/>
                    <a:p>
                      <a:pPr algn="l" fontAlgn="t"/>
                      <a:r>
                        <a:rPr lang="en-GB" sz="1100" b="1" i="0" u="none" strike="noStrike" dirty="0">
                          <a:solidFill>
                            <a:srgbClr val="003E54"/>
                          </a:solidFill>
                          <a:effectLst/>
                          <a:latin typeface="Poppins" panose="00000500000000000000" pitchFamily="2" charset="0"/>
                        </a:rPr>
                        <a:t>South Central Ealing</a:t>
                      </a:r>
                    </a:p>
                  </a:txBody>
                  <a:tcPr marL="6469" marR="6469" marT="64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chemeClr val="bg1"/>
                          </a:solidFill>
                          <a:effectLst/>
                          <a:latin typeface="+mn-lt"/>
                        </a:rPr>
                        <a:t>2.5</a:t>
                      </a:r>
                    </a:p>
                  </a:txBody>
                  <a:tcPr marL="6469" marR="6469" marT="64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3C8E"/>
                    </a:solidFill>
                  </a:tcPr>
                </a:tc>
                <a:tc>
                  <a:txBody>
                    <a:bodyPr/>
                    <a:lstStyle/>
                    <a:p>
                      <a:pPr algn="ctr" fontAlgn="ctr"/>
                      <a:r>
                        <a:rPr lang="en-GB" sz="1000" b="1" i="0" u="none" strike="noStrike" dirty="0">
                          <a:solidFill>
                            <a:schemeClr val="bg1"/>
                          </a:solidFill>
                          <a:effectLst/>
                          <a:latin typeface="+mn-lt"/>
                        </a:rPr>
                        <a:t>2.5</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3C8E"/>
                    </a:solidFill>
                  </a:tcPr>
                </a:tc>
                <a:tc>
                  <a:txBody>
                    <a:bodyPr/>
                    <a:lstStyle/>
                    <a:p>
                      <a:pPr algn="ctr" fontAlgn="ctr"/>
                      <a:r>
                        <a:rPr lang="en-GB" sz="1000" b="1" i="0" u="none" strike="noStrike" dirty="0">
                          <a:solidFill>
                            <a:schemeClr val="bg1"/>
                          </a:solidFill>
                          <a:effectLst/>
                          <a:latin typeface="+mn-lt"/>
                        </a:rPr>
                        <a:t>3.4</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GB" sz="1000" b="1" i="0" u="none" strike="noStrike" dirty="0">
                          <a:solidFill>
                            <a:schemeClr val="bg1"/>
                          </a:solidFill>
                          <a:effectLst/>
                          <a:latin typeface="+mn-lt"/>
                        </a:rPr>
                        <a:t>3.6</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GB" sz="1000" b="1" i="0" u="none" strike="noStrike" dirty="0">
                          <a:solidFill>
                            <a:schemeClr val="bg1"/>
                          </a:solidFill>
                          <a:effectLst/>
                          <a:latin typeface="+mn-lt"/>
                        </a:rPr>
                        <a:t>3.8</a:t>
                      </a:r>
                    </a:p>
                  </a:txBody>
                  <a:tcPr marL="6469" marR="6469" marT="64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GB" sz="1000" b="1" i="0" u="none" strike="noStrike" dirty="0">
                          <a:solidFill>
                            <a:schemeClr val="bg1"/>
                          </a:solidFill>
                          <a:effectLst/>
                          <a:latin typeface="+mn-lt"/>
                        </a:rPr>
                        <a:t>3.9</a:t>
                      </a:r>
                    </a:p>
                  </a:txBody>
                  <a:tcPr marL="6469" marR="6469" marT="64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7593795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7570" y="1171579"/>
            <a:ext cx="6047999" cy="541061"/>
          </a:xfrm>
        </p:spPr>
        <p:txBody>
          <a:bodyPr/>
          <a:lstStyle/>
          <a:p>
            <a:r>
              <a:rPr lang="en-GB" sz="1200" b="0" dirty="0">
                <a:solidFill>
                  <a:srgbClr val="004C6B"/>
                </a:solidFill>
              </a:rPr>
              <a:t>We have also identified the top 3 positive and negative themes for each PCN where we have received </a:t>
            </a:r>
            <a:r>
              <a:rPr lang="en-GB" sz="1200" b="0" dirty="0">
                <a:solidFill>
                  <a:srgbClr val="004C6B"/>
                </a:solidFill>
                <a:highlight>
                  <a:srgbClr val="F7F9F1"/>
                </a:highlight>
              </a:rPr>
              <a:t>over 20 reviews.</a:t>
            </a:r>
          </a:p>
          <a:p>
            <a:endParaRPr lang="en-GB" sz="1200" b="0" dirty="0">
              <a:solidFill>
                <a:srgbClr val="004C6B"/>
              </a:solidFill>
            </a:endParaRPr>
          </a:p>
          <a:p>
            <a:endParaRPr lang="en-GB" sz="1200" b="0" dirty="0">
              <a:solidFill>
                <a:srgbClr val="004C6B"/>
              </a:solidFill>
            </a:endParaRPr>
          </a:p>
          <a:p>
            <a:endParaRPr lang="en-GB" sz="1200" b="0" dirty="0">
              <a:solidFill>
                <a:srgbClr val="004C6B"/>
              </a:solidFill>
            </a:endParaRPr>
          </a:p>
        </p:txBody>
      </p:sp>
      <p:sp>
        <p:nvSpPr>
          <p:cNvPr id="5" name="Slide Number Placeholder 1">
            <a:extLst>
              <a:ext uri="{FF2B5EF4-FFF2-40B4-BE49-F238E27FC236}">
                <a16:creationId xmlns:a16="http://schemas.microsoft.com/office/drawing/2014/main" id="{16B2394C-605B-F4EA-4EF5-42D5C2FAF6DA}"/>
              </a:ext>
            </a:extLst>
          </p:cNvPr>
          <p:cNvSpPr>
            <a:spLocks noGrp="1"/>
          </p:cNvSpPr>
          <p:nvPr>
            <p:ph type="sldNum" sz="quarter" idx="12"/>
          </p:nvPr>
        </p:nvSpPr>
        <p:spPr>
          <a:xfrm>
            <a:off x="6059043" y="272480"/>
            <a:ext cx="430749" cy="360000"/>
          </a:xfrm>
        </p:spPr>
        <p:txBody>
          <a:bodyPr/>
          <a:lstStyle/>
          <a:p>
            <a:fld id="{9295DF58-4118-4551-8C61-1A7ED177FA2D}" type="slidenum">
              <a:rPr lang="en-GB" noProof="0" smtClean="0"/>
              <a:pPr/>
              <a:t>21</a:t>
            </a:fld>
            <a:endParaRPr lang="en-GB" noProof="0" dirty="0"/>
          </a:p>
        </p:txBody>
      </p:sp>
      <p:sp>
        <p:nvSpPr>
          <p:cNvPr id="3" name="TextBox 2">
            <a:extLst>
              <a:ext uri="{FF2B5EF4-FFF2-40B4-BE49-F238E27FC236}">
                <a16:creationId xmlns:a16="http://schemas.microsoft.com/office/drawing/2014/main" id="{3240752A-9710-FB6C-7A0E-D2CE2B6EAFC9}"/>
              </a:ext>
            </a:extLst>
          </p:cNvPr>
          <p:cNvSpPr txBox="1"/>
          <p:nvPr/>
        </p:nvSpPr>
        <p:spPr>
          <a:xfrm>
            <a:off x="336423" y="798022"/>
            <a:ext cx="8766628" cy="338554"/>
          </a:xfrm>
          <a:prstGeom prst="rect">
            <a:avLst/>
          </a:prstGeom>
          <a:noFill/>
        </p:spPr>
        <p:txBody>
          <a:bodyPr wrap="square">
            <a:spAutoFit/>
          </a:bodyPr>
          <a:lstStyle/>
          <a:p>
            <a:r>
              <a:rPr lang="en-GB" sz="1600" b="1" dirty="0">
                <a:solidFill>
                  <a:schemeClr val="accent1"/>
                </a:solidFill>
                <a:latin typeface="+mj-lt"/>
              </a:rPr>
              <a:t>PCN Themes</a:t>
            </a:r>
          </a:p>
        </p:txBody>
      </p:sp>
      <p:graphicFrame>
        <p:nvGraphicFramePr>
          <p:cNvPr id="2" name="Table 1">
            <a:extLst>
              <a:ext uri="{FF2B5EF4-FFF2-40B4-BE49-F238E27FC236}">
                <a16:creationId xmlns:a16="http://schemas.microsoft.com/office/drawing/2014/main" id="{0CC3B987-7DCA-5641-D91C-D8BA2C2D24FE}"/>
              </a:ext>
            </a:extLst>
          </p:cNvPr>
          <p:cNvGraphicFramePr>
            <a:graphicFrameLocks noGrp="1"/>
          </p:cNvGraphicFramePr>
          <p:nvPr>
            <p:extLst>
              <p:ext uri="{D42A27DB-BD31-4B8C-83A1-F6EECF244321}">
                <p14:modId xmlns:p14="http://schemas.microsoft.com/office/powerpoint/2010/main" val="3120703921"/>
              </p:ext>
            </p:extLst>
          </p:nvPr>
        </p:nvGraphicFramePr>
        <p:xfrm>
          <a:off x="457764" y="1698939"/>
          <a:ext cx="6063813" cy="4617780"/>
        </p:xfrm>
        <a:graphic>
          <a:graphicData uri="http://schemas.openxmlformats.org/drawingml/2006/table">
            <a:tbl>
              <a:tblPr firstRow="1" firstCol="1" bandRow="1"/>
              <a:tblGrid>
                <a:gridCol w="1557293">
                  <a:extLst>
                    <a:ext uri="{9D8B030D-6E8A-4147-A177-3AD203B41FA5}">
                      <a16:colId xmlns:a16="http://schemas.microsoft.com/office/drawing/2014/main" val="630454134"/>
                    </a:ext>
                  </a:extLst>
                </a:gridCol>
                <a:gridCol w="1472289">
                  <a:extLst>
                    <a:ext uri="{9D8B030D-6E8A-4147-A177-3AD203B41FA5}">
                      <a16:colId xmlns:a16="http://schemas.microsoft.com/office/drawing/2014/main" val="433542546"/>
                    </a:ext>
                  </a:extLst>
                </a:gridCol>
                <a:gridCol w="1557293">
                  <a:extLst>
                    <a:ext uri="{9D8B030D-6E8A-4147-A177-3AD203B41FA5}">
                      <a16:colId xmlns:a16="http://schemas.microsoft.com/office/drawing/2014/main" val="3183331996"/>
                    </a:ext>
                  </a:extLst>
                </a:gridCol>
                <a:gridCol w="1476938">
                  <a:extLst>
                    <a:ext uri="{9D8B030D-6E8A-4147-A177-3AD203B41FA5}">
                      <a16:colId xmlns:a16="http://schemas.microsoft.com/office/drawing/2014/main" val="3135203272"/>
                    </a:ext>
                  </a:extLst>
                </a:gridCol>
              </a:tblGrid>
              <a:tr h="266952">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Primary Care Network</a:t>
                      </a:r>
                      <a:endParaRPr lang="en-GB" sz="1200" dirty="0">
                        <a:effectLst/>
                        <a:latin typeface="+mj-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Overall rating</a:t>
                      </a:r>
                      <a:endParaRPr lang="en-GB" sz="1200" dirty="0">
                        <a:effectLst/>
                        <a:latin typeface="+mj-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Top 3 Positive Issues</a:t>
                      </a:r>
                      <a:endParaRPr lang="en-GB" sz="1200" dirty="0">
                        <a:effectLst/>
                        <a:latin typeface="+mj-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tc>
                  <a:txBody>
                    <a:bodyPr/>
                    <a:lstStyle/>
                    <a:p>
                      <a:pPr algn="l">
                        <a:lnSpc>
                          <a:spcPct val="107000"/>
                        </a:lnSpc>
                        <a:spcAft>
                          <a:spcPts val="800"/>
                        </a:spcAft>
                      </a:pPr>
                      <a:r>
                        <a:rPr lang="en-GB" sz="1200" b="1" dirty="0">
                          <a:solidFill>
                            <a:srgbClr val="FFFFFF"/>
                          </a:solidFill>
                          <a:effectLst/>
                          <a:latin typeface="+mj-lt"/>
                          <a:ea typeface="Calibri" panose="020F0502020204030204" pitchFamily="34" charset="0"/>
                          <a:cs typeface="Times New Roman" panose="02020603050405020304" pitchFamily="18" charset="0"/>
                        </a:rPr>
                        <a:t>Top 3 Negative Issues</a:t>
                      </a:r>
                      <a:endParaRPr lang="en-GB" sz="1200" dirty="0">
                        <a:effectLst/>
                        <a:latin typeface="+mj-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06B"/>
                    </a:solidFill>
                  </a:tcPr>
                </a:tc>
                <a:extLst>
                  <a:ext uri="{0D108BD9-81ED-4DB2-BD59-A6C34878D82A}">
                    <a16:rowId xmlns:a16="http://schemas.microsoft.com/office/drawing/2014/main" val="3782109124"/>
                  </a:ext>
                </a:extLst>
              </a:tr>
              <a:tr h="339364">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Acton</a:t>
                      </a:r>
                      <a:endParaRPr lang="en-GB" sz="1000" b="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GB" sz="1000" b="1"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40</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4.3</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Experience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1501575"/>
                  </a:ext>
                </a:extLst>
              </a:tr>
              <a:tr h="33936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Booking Appointments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82708532"/>
                  </a:ext>
                </a:extLst>
              </a:tr>
              <a:tr h="339364">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Suitability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the 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8693620"/>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Greenwell</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53</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4.0</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534078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Communication with patients (treatment explanation, verbal advice)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90617430"/>
                  </a:ext>
                </a:extLst>
              </a:tr>
              <a:tr h="126426">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Quality of Staff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 – administrative staff </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066433767"/>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North Southall</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65</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3.9</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mn-lt"/>
                          <a:ea typeface="Calibri" panose="020F0502020204030204" pitchFamily="34" charset="0"/>
                          <a:cs typeface="Times New Roman" panose="02020603050405020304" pitchFamily="18" charset="0"/>
                        </a:rPr>
                        <a:t>Quality of Staff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085936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8665459"/>
                  </a:ext>
                </a:extLst>
              </a:tr>
              <a:tr h="16412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Patient Choice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9185322"/>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Northolt</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48</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3.9</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0951130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9432450"/>
                  </a:ext>
                </a:extLst>
              </a:tr>
              <a:tr h="193687">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mn-lt"/>
                          <a:ea typeface="Calibri" panose="020F0502020204030204" pitchFamily="34" charset="0"/>
                          <a:cs typeface="Times New Roman" panose="02020603050405020304" pitchFamily="18" charset="0"/>
                        </a:rPr>
                        <a:t>Staff Attitudes – administrative staff </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58198667"/>
                  </a:ext>
                </a:extLst>
              </a:tr>
            </a:tbl>
          </a:graphicData>
        </a:graphic>
      </p:graphicFrame>
    </p:spTree>
    <p:extLst>
      <p:ext uri="{BB962C8B-B14F-4D97-AF65-F5344CB8AC3E}">
        <p14:creationId xmlns:p14="http://schemas.microsoft.com/office/powerpoint/2010/main" val="38547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FEBF7-FEE3-FAA6-DA3F-782F1E96F3DC}"/>
              </a:ext>
            </a:extLst>
          </p:cNvPr>
          <p:cNvSpPr>
            <a:spLocks noGrp="1"/>
          </p:cNvSpPr>
          <p:nvPr>
            <p:ph type="sldNum" sz="quarter" idx="12"/>
          </p:nvPr>
        </p:nvSpPr>
        <p:spPr/>
        <p:txBody>
          <a:bodyPr/>
          <a:lstStyle/>
          <a:p>
            <a:fld id="{9295DF58-4118-4551-8C61-1A7ED177FA2D}" type="slidenum">
              <a:rPr lang="en-GB" noProof="0" smtClean="0"/>
              <a:pPr/>
              <a:t>22</a:t>
            </a:fld>
            <a:endParaRPr lang="en-GB" noProof="0"/>
          </a:p>
        </p:txBody>
      </p:sp>
      <p:sp>
        <p:nvSpPr>
          <p:cNvPr id="12" name="Footer Placeholder 11">
            <a:extLst>
              <a:ext uri="{FF2B5EF4-FFF2-40B4-BE49-F238E27FC236}">
                <a16:creationId xmlns:a16="http://schemas.microsoft.com/office/drawing/2014/main" id="{D5181D7E-CC14-7D22-B940-C8031BCC0845}"/>
              </a:ext>
            </a:extLst>
          </p:cNvPr>
          <p:cNvSpPr>
            <a:spLocks noGrp="1"/>
          </p:cNvSpPr>
          <p:nvPr>
            <p:ph type="ftr" sz="quarter" idx="13"/>
          </p:nvPr>
        </p:nvSpPr>
        <p:spPr/>
        <p:txBody>
          <a:bodyPr/>
          <a:lstStyle/>
          <a:p>
            <a:r>
              <a:rPr lang="en-GB"/>
              <a:t>Championing what matters to you   |   Healthwatch [add Healthwatch name]  |  Annual Report 2021-22</a:t>
            </a:r>
            <a:endParaRPr lang="en-GB" dirty="0"/>
          </a:p>
        </p:txBody>
      </p:sp>
      <p:graphicFrame>
        <p:nvGraphicFramePr>
          <p:cNvPr id="13" name="Table 12">
            <a:extLst>
              <a:ext uri="{FF2B5EF4-FFF2-40B4-BE49-F238E27FC236}">
                <a16:creationId xmlns:a16="http://schemas.microsoft.com/office/drawing/2014/main" id="{CDFCE54B-90C7-B31C-347B-38E6600C2823}"/>
              </a:ext>
            </a:extLst>
          </p:cNvPr>
          <p:cNvGraphicFramePr>
            <a:graphicFrameLocks noGrp="1"/>
          </p:cNvGraphicFramePr>
          <p:nvPr>
            <p:extLst>
              <p:ext uri="{D42A27DB-BD31-4B8C-83A1-F6EECF244321}">
                <p14:modId xmlns:p14="http://schemas.microsoft.com/office/powerpoint/2010/main" val="644260183"/>
              </p:ext>
            </p:extLst>
          </p:nvPr>
        </p:nvGraphicFramePr>
        <p:xfrm>
          <a:off x="393739" y="920552"/>
          <a:ext cx="6063813" cy="4067871"/>
        </p:xfrm>
        <a:graphic>
          <a:graphicData uri="http://schemas.openxmlformats.org/drawingml/2006/table">
            <a:tbl>
              <a:tblPr firstRow="1" firstCol="1" bandRow="1"/>
              <a:tblGrid>
                <a:gridCol w="1557293">
                  <a:extLst>
                    <a:ext uri="{9D8B030D-6E8A-4147-A177-3AD203B41FA5}">
                      <a16:colId xmlns:a16="http://schemas.microsoft.com/office/drawing/2014/main" val="630454134"/>
                    </a:ext>
                  </a:extLst>
                </a:gridCol>
                <a:gridCol w="1472289">
                  <a:extLst>
                    <a:ext uri="{9D8B030D-6E8A-4147-A177-3AD203B41FA5}">
                      <a16:colId xmlns:a16="http://schemas.microsoft.com/office/drawing/2014/main" val="433542546"/>
                    </a:ext>
                  </a:extLst>
                </a:gridCol>
                <a:gridCol w="1557293">
                  <a:extLst>
                    <a:ext uri="{9D8B030D-6E8A-4147-A177-3AD203B41FA5}">
                      <a16:colId xmlns:a16="http://schemas.microsoft.com/office/drawing/2014/main" val="3183331996"/>
                    </a:ext>
                  </a:extLst>
                </a:gridCol>
                <a:gridCol w="1476938">
                  <a:extLst>
                    <a:ext uri="{9D8B030D-6E8A-4147-A177-3AD203B41FA5}">
                      <a16:colId xmlns:a16="http://schemas.microsoft.com/office/drawing/2014/main" val="3135203272"/>
                    </a:ext>
                  </a:extLst>
                </a:gridCol>
              </a:tblGrid>
              <a:tr h="0">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Northolt, Greenford, Perivale (NGP)</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71</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4.1</a:t>
                      </a:r>
                    </a:p>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Quality of Staff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30981981"/>
                  </a:ext>
                </a:extLst>
              </a:tr>
              <a:tr h="222438">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3306589"/>
                  </a:ext>
                </a:extLst>
              </a:tr>
              <a:tr h="115617">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Booking appointments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39266494"/>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South Central Ealing</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61</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3.7</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Quality of Staff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534078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Online consultation (app/form)</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90617430"/>
                  </a:ext>
                </a:extLst>
              </a:tr>
              <a:tr h="250980">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066433767"/>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South Southall</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38</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4.1</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000" b="0" i="0" u="none" strike="noStrike" dirty="0">
                          <a:solidFill>
                            <a:schemeClr val="tx1"/>
                          </a:solidFill>
                          <a:effectLst/>
                          <a:latin typeface="+mn-lt"/>
                        </a:rPr>
                        <a:t>Quality of Staff -  health professionals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0859360"/>
                  </a:ext>
                </a:extLst>
              </a:tr>
              <a:tr h="222438">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Booking appointments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8665459"/>
                  </a:ext>
                </a:extLst>
              </a:tr>
              <a:tr h="0">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Quality of treatment</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Staffing levels(Staff)</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9185322"/>
                  </a:ext>
                </a:extLst>
              </a:tr>
              <a:tr h="222438">
                <a:tc rowSpan="3">
                  <a:txBody>
                    <a:bodyPr/>
                    <a:lstStyle/>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The Ealing Network</a:t>
                      </a: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No of reviews:  83</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rowSpan="3">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4.0</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Quality of Staff -  health professionals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Getting through on the telephone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09511300"/>
                  </a:ext>
                </a:extLst>
              </a:tr>
              <a:tr h="222438">
                <a:tc vMerge="1">
                  <a:txBody>
                    <a:bodyPr/>
                    <a:lstStyle/>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Communication with patients (treatment explanation, verbal advice)</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Appointment availability</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46691079"/>
                  </a:ext>
                </a:extLst>
              </a:tr>
              <a:tr h="222438">
                <a:tc vMerge="1">
                  <a:txBody>
                    <a:bodyPr/>
                    <a:lstStyle/>
                    <a:p>
                      <a:pPr algn="l">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6B"/>
                    </a:solidFill>
                  </a:tcP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 Attitudes</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Staffing levels(Staff)</a:t>
                      </a:r>
                    </a:p>
                  </a:txBody>
                  <a:tcPr marL="35126" marR="35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44235639"/>
                  </a:ext>
                </a:extLst>
              </a:tr>
            </a:tbl>
          </a:graphicData>
        </a:graphic>
      </p:graphicFrame>
    </p:spTree>
    <p:extLst>
      <p:ext uri="{BB962C8B-B14F-4D97-AF65-F5344CB8AC3E}">
        <p14:creationId xmlns:p14="http://schemas.microsoft.com/office/powerpoint/2010/main" val="286402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065956"/>
          </a:xfrm>
        </p:spPr>
        <p:txBody>
          <a:bodyPr/>
          <a:lstStyle/>
          <a:p>
            <a:r>
              <a:rPr lang="en-GB" dirty="0"/>
              <a:t>Emerging or Ongoing Issues</a:t>
            </a:r>
          </a:p>
          <a:p>
            <a:r>
              <a:rPr lang="en-GB" sz="1200" b="0" dirty="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5" name="TextBox 14">
            <a:extLst>
              <a:ext uri="{FF2B5EF4-FFF2-40B4-BE49-F238E27FC236}">
                <a16:creationId xmlns:a16="http://schemas.microsoft.com/office/drawing/2014/main" id="{C3E63679-A9C9-6013-0E53-155AC79FBA71}"/>
              </a:ext>
            </a:extLst>
          </p:cNvPr>
          <p:cNvSpPr txBox="1"/>
          <p:nvPr/>
        </p:nvSpPr>
        <p:spPr>
          <a:xfrm>
            <a:off x="330824" y="1753564"/>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AC43A"/>
                </a:solidFill>
                <a:effectLst/>
                <a:uLnTx/>
                <a:uFillTx/>
                <a:latin typeface="Poppins Light"/>
                <a:ea typeface="+mn-ea"/>
                <a:cs typeface="+mn-cs"/>
              </a:rPr>
              <a:t>Positive </a:t>
            </a:r>
            <a:r>
              <a:rPr lang="en-GB" sz="1400" b="1" dirty="0">
                <a:solidFill>
                  <a:srgbClr val="9AC43A"/>
                </a:solidFill>
                <a:latin typeface="Poppins Light"/>
              </a:rPr>
              <a:t>Issues</a:t>
            </a:r>
            <a:endParaRPr kumimoji="0" lang="en-GB" sz="1400" b="1" i="0" u="none" strike="noStrike" kern="1200" cap="none" spc="0" normalizeH="0" baseline="0" noProof="0" dirty="0">
              <a:ln>
                <a:noFill/>
              </a:ln>
              <a:solidFill>
                <a:srgbClr val="9AC43A"/>
              </a:solidFill>
              <a:effectLst/>
              <a:uLnTx/>
              <a:uFillTx/>
              <a:latin typeface="Poppins Light"/>
              <a:ea typeface="+mn-ea"/>
              <a:cs typeface="+mn-cs"/>
            </a:endParaRPr>
          </a:p>
        </p:txBody>
      </p:sp>
      <p:sp>
        <p:nvSpPr>
          <p:cNvPr id="6" name="TextBox 5">
            <a:extLst>
              <a:ext uri="{FF2B5EF4-FFF2-40B4-BE49-F238E27FC236}">
                <a16:creationId xmlns:a16="http://schemas.microsoft.com/office/drawing/2014/main" id="{42A5700F-CC04-AA82-EA19-AC5EF5154662}"/>
              </a:ext>
            </a:extLst>
          </p:cNvPr>
          <p:cNvSpPr txBox="1"/>
          <p:nvPr/>
        </p:nvSpPr>
        <p:spPr>
          <a:xfrm>
            <a:off x="404664" y="5889104"/>
            <a:ext cx="55168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D83C8E"/>
                </a:solidFill>
                <a:effectLst/>
                <a:uLnTx/>
                <a:uFillTx/>
                <a:latin typeface="Poppins Light"/>
                <a:ea typeface="+mn-ea"/>
                <a:cs typeface="+mn-cs"/>
              </a:rPr>
              <a:t>Negative issues</a:t>
            </a:r>
          </a:p>
        </p:txBody>
      </p:sp>
      <p:graphicFrame>
        <p:nvGraphicFramePr>
          <p:cNvPr id="7" name="Table 7">
            <a:extLst>
              <a:ext uri="{FF2B5EF4-FFF2-40B4-BE49-F238E27FC236}">
                <a16:creationId xmlns:a16="http://schemas.microsoft.com/office/drawing/2014/main" id="{656D0915-0196-66D0-9464-44333F162F7E}"/>
              </a:ext>
            </a:extLst>
          </p:cNvPr>
          <p:cNvGraphicFramePr>
            <a:graphicFrameLocks noGrp="1"/>
          </p:cNvGraphicFramePr>
          <p:nvPr>
            <p:extLst>
              <p:ext uri="{D42A27DB-BD31-4B8C-83A1-F6EECF244321}">
                <p14:modId xmlns:p14="http://schemas.microsoft.com/office/powerpoint/2010/main" val="3703201234"/>
              </p:ext>
            </p:extLst>
          </p:nvPr>
        </p:nvGraphicFramePr>
        <p:xfrm>
          <a:off x="431430" y="2118756"/>
          <a:ext cx="1413393" cy="348488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440132">
                <a:tc>
                  <a:txBody>
                    <a:bodyPr/>
                    <a:lstStyle/>
                    <a:p>
                      <a:r>
                        <a:rPr lang="en-GB" sz="1400" dirty="0"/>
                        <a:t>Q1</a:t>
                      </a:r>
                    </a:p>
                  </a:txBody>
                  <a:tcPr/>
                </a:tc>
                <a:extLst>
                  <a:ext uri="{0D108BD9-81ED-4DB2-BD59-A6C34878D82A}">
                    <a16:rowId xmlns:a16="http://schemas.microsoft.com/office/drawing/2014/main" val="1707448330"/>
                  </a:ext>
                </a:extLst>
              </a:tr>
              <a:tr h="759680">
                <a:tc>
                  <a:txBody>
                    <a:bodyPr/>
                    <a:lstStyle/>
                    <a:p>
                      <a:r>
                        <a:rPr lang="en-GB" sz="1200" b="0" dirty="0"/>
                        <a:t>Quality of Staff -  health professionals</a:t>
                      </a:r>
                    </a:p>
                  </a:txBody>
                  <a:tcPr>
                    <a:solidFill>
                      <a:schemeClr val="accent2">
                        <a:lumMod val="60000"/>
                        <a:lumOff val="40000"/>
                      </a:schemeClr>
                    </a:solidFill>
                  </a:tcPr>
                </a:tc>
                <a:extLst>
                  <a:ext uri="{0D108BD9-81ED-4DB2-BD59-A6C34878D82A}">
                    <a16:rowId xmlns:a16="http://schemas.microsoft.com/office/drawing/2014/main" val="717482471"/>
                  </a:ext>
                </a:extLst>
              </a:tr>
              <a:tr h="440132">
                <a:tc>
                  <a:txBody>
                    <a:bodyPr/>
                    <a:lstStyle/>
                    <a:p>
                      <a:r>
                        <a:rPr lang="en-GB" sz="1200" b="0" dirty="0"/>
                        <a:t>Staff Attitudes</a:t>
                      </a:r>
                    </a:p>
                  </a:txBody>
                  <a:tcPr>
                    <a:solidFill>
                      <a:schemeClr val="accent2">
                        <a:lumMod val="60000"/>
                        <a:lumOff val="40000"/>
                      </a:schemeClr>
                    </a:solidFill>
                  </a:tcPr>
                </a:tc>
                <a:extLst>
                  <a:ext uri="{0D108BD9-81ED-4DB2-BD59-A6C34878D82A}">
                    <a16:rowId xmlns:a16="http://schemas.microsoft.com/office/drawing/2014/main" val="4151436546"/>
                  </a:ext>
                </a:extLst>
              </a:tr>
              <a:tr h="542628">
                <a:tc>
                  <a:txBody>
                    <a:bodyPr/>
                    <a:lstStyle/>
                    <a:p>
                      <a:r>
                        <a:rPr lang="en-GB" sz="1200" dirty="0"/>
                        <a:t>Quality of treatment</a:t>
                      </a:r>
                    </a:p>
                  </a:txBody>
                  <a:tcPr/>
                </a:tc>
                <a:extLst>
                  <a:ext uri="{0D108BD9-81ED-4DB2-BD59-A6C34878D82A}">
                    <a16:rowId xmlns:a16="http://schemas.microsoft.com/office/drawing/2014/main" val="702797599"/>
                  </a:ext>
                </a:extLst>
              </a:tr>
              <a:tr h="542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a:t>
                      </a:r>
                    </a:p>
                  </a:txBody>
                  <a:tcPr/>
                </a:tc>
                <a:extLst>
                  <a:ext uri="{0D108BD9-81ED-4DB2-BD59-A6C34878D82A}">
                    <a16:rowId xmlns:a16="http://schemas.microsoft.com/office/drawing/2014/main" val="4119700218"/>
                  </a:ext>
                </a:extLst>
              </a:tr>
              <a:tr h="759680">
                <a:tc>
                  <a:txBody>
                    <a:bodyPr/>
                    <a:lstStyle/>
                    <a:p>
                      <a:r>
                        <a:rPr lang="en-GB" sz="1200" dirty="0"/>
                        <a:t>Staff Attitudes – health professionals</a:t>
                      </a:r>
                    </a:p>
                  </a:txBody>
                  <a:tcPr/>
                </a:tc>
                <a:extLst>
                  <a:ext uri="{0D108BD9-81ED-4DB2-BD59-A6C34878D82A}">
                    <a16:rowId xmlns:a16="http://schemas.microsoft.com/office/drawing/2014/main" val="2073207845"/>
                  </a:ext>
                </a:extLst>
              </a:tr>
            </a:tbl>
          </a:graphicData>
        </a:graphic>
      </p:graphicFrame>
      <p:graphicFrame>
        <p:nvGraphicFramePr>
          <p:cNvPr id="12" name="Table 7">
            <a:extLst>
              <a:ext uri="{FF2B5EF4-FFF2-40B4-BE49-F238E27FC236}">
                <a16:creationId xmlns:a16="http://schemas.microsoft.com/office/drawing/2014/main" id="{067826FB-3E0D-1941-F032-E4FCD1E69F14}"/>
              </a:ext>
            </a:extLst>
          </p:cNvPr>
          <p:cNvGraphicFramePr>
            <a:graphicFrameLocks noGrp="1"/>
          </p:cNvGraphicFramePr>
          <p:nvPr>
            <p:extLst>
              <p:ext uri="{D42A27DB-BD31-4B8C-83A1-F6EECF244321}">
                <p14:modId xmlns:p14="http://schemas.microsoft.com/office/powerpoint/2010/main" val="161873874"/>
              </p:ext>
            </p:extLst>
          </p:nvPr>
        </p:nvGraphicFramePr>
        <p:xfrm>
          <a:off x="2042037" y="2118756"/>
          <a:ext cx="1413393" cy="348488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Q2</a:t>
                      </a:r>
                    </a:p>
                  </a:txBody>
                  <a:tcPr/>
                </a:tc>
                <a:extLst>
                  <a:ext uri="{0D108BD9-81ED-4DB2-BD59-A6C34878D82A}">
                    <a16:rowId xmlns:a16="http://schemas.microsoft.com/office/drawing/2014/main" val="1707448330"/>
                  </a:ext>
                </a:extLst>
              </a:tr>
              <a:tr h="370840">
                <a:tc>
                  <a:txBody>
                    <a:bodyPr/>
                    <a:lstStyle/>
                    <a:p>
                      <a:r>
                        <a:rPr lang="en-GB" sz="1200" b="0" dirty="0"/>
                        <a:t>Quality of Staff -  health professionals</a:t>
                      </a:r>
                    </a:p>
                  </a:txBody>
                  <a:tcPr>
                    <a:solidFill>
                      <a:schemeClr val="accent2">
                        <a:lumMod val="60000"/>
                        <a:lumOff val="40000"/>
                      </a:schemeClr>
                    </a:solidFill>
                  </a:tcPr>
                </a:tc>
                <a:extLst>
                  <a:ext uri="{0D108BD9-81ED-4DB2-BD59-A6C34878D82A}">
                    <a16:rowId xmlns:a16="http://schemas.microsoft.com/office/drawing/2014/main" val="717482471"/>
                  </a:ext>
                </a:extLst>
              </a:tr>
              <a:tr h="370840">
                <a:tc>
                  <a:txBody>
                    <a:bodyPr/>
                    <a:lstStyle/>
                    <a:p>
                      <a:r>
                        <a:rPr lang="en-GB" sz="1200" b="0" dirty="0"/>
                        <a:t>Staff Attitudes</a:t>
                      </a:r>
                    </a:p>
                  </a:txBody>
                  <a:tcPr>
                    <a:solidFill>
                      <a:schemeClr val="accent2">
                        <a:lumMod val="60000"/>
                        <a:lumOff val="40000"/>
                      </a:schemeClr>
                    </a:solidFill>
                  </a:tcPr>
                </a:tc>
                <a:extLst>
                  <a:ext uri="{0D108BD9-81ED-4DB2-BD59-A6C34878D82A}">
                    <a16:rowId xmlns:a16="http://schemas.microsoft.com/office/drawing/2014/main" val="4151436546"/>
                  </a:ext>
                </a:extLst>
              </a:tr>
              <a:tr h="370840">
                <a:tc>
                  <a:txBody>
                    <a:bodyPr/>
                    <a:lstStyle/>
                    <a:p>
                      <a:r>
                        <a:rPr lang="en-GB" sz="1200" dirty="0"/>
                        <a:t>Appointment Availability</a:t>
                      </a:r>
                    </a:p>
                  </a:txBody>
                  <a:tcPr/>
                </a:tc>
                <a:extLst>
                  <a:ext uri="{0D108BD9-81ED-4DB2-BD59-A6C34878D82A}">
                    <a16:rowId xmlns:a16="http://schemas.microsoft.com/office/drawing/2014/main" val="702797599"/>
                  </a:ext>
                </a:extLst>
              </a:tr>
              <a:tr h="370840">
                <a:tc>
                  <a:txBody>
                    <a:bodyPr/>
                    <a:lstStyle/>
                    <a:p>
                      <a:r>
                        <a:rPr lang="en-GB" sz="1200" dirty="0"/>
                        <a:t>Communication with patients (treatment explanation, verbal advice)</a:t>
                      </a:r>
                    </a:p>
                  </a:txBody>
                  <a:tcPr/>
                </a:tc>
                <a:extLst>
                  <a:ext uri="{0D108BD9-81ED-4DB2-BD59-A6C34878D82A}">
                    <a16:rowId xmlns:a16="http://schemas.microsoft.com/office/drawing/2014/main" val="4119700218"/>
                  </a:ext>
                </a:extLst>
              </a:tr>
              <a:tr h="370840">
                <a:tc>
                  <a:txBody>
                    <a:bodyPr/>
                    <a:lstStyle/>
                    <a:p>
                      <a:r>
                        <a:rPr lang="en-GB" sz="1200" dirty="0"/>
                        <a:t>Staff Attitudes – health professionals</a:t>
                      </a:r>
                    </a:p>
                  </a:txBody>
                  <a:tcPr/>
                </a:tc>
                <a:extLst>
                  <a:ext uri="{0D108BD9-81ED-4DB2-BD59-A6C34878D82A}">
                    <a16:rowId xmlns:a16="http://schemas.microsoft.com/office/drawing/2014/main" val="2073207845"/>
                  </a:ext>
                </a:extLst>
              </a:tr>
            </a:tbl>
          </a:graphicData>
        </a:graphic>
      </p:graphicFrame>
      <p:graphicFrame>
        <p:nvGraphicFramePr>
          <p:cNvPr id="13" name="Table 7">
            <a:extLst>
              <a:ext uri="{FF2B5EF4-FFF2-40B4-BE49-F238E27FC236}">
                <a16:creationId xmlns:a16="http://schemas.microsoft.com/office/drawing/2014/main" id="{046EDBB6-7D6A-CB2C-B29B-2A34D19A2C36}"/>
              </a:ext>
            </a:extLst>
          </p:cNvPr>
          <p:cNvGraphicFramePr>
            <a:graphicFrameLocks noGrp="1"/>
          </p:cNvGraphicFramePr>
          <p:nvPr>
            <p:extLst>
              <p:ext uri="{D42A27DB-BD31-4B8C-83A1-F6EECF244321}">
                <p14:modId xmlns:p14="http://schemas.microsoft.com/office/powerpoint/2010/main" val="328124454"/>
              </p:ext>
            </p:extLst>
          </p:nvPr>
        </p:nvGraphicFramePr>
        <p:xfrm>
          <a:off x="3748323" y="2121460"/>
          <a:ext cx="1413393" cy="3482178"/>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580363">
                <a:tc>
                  <a:txBody>
                    <a:bodyPr/>
                    <a:lstStyle/>
                    <a:p>
                      <a:r>
                        <a:rPr lang="en-GB" sz="1400" dirty="0"/>
                        <a:t>Q3</a:t>
                      </a:r>
                    </a:p>
                  </a:txBody>
                  <a:tcPr/>
                </a:tc>
                <a:extLst>
                  <a:ext uri="{0D108BD9-81ED-4DB2-BD59-A6C34878D82A}">
                    <a16:rowId xmlns:a16="http://schemas.microsoft.com/office/drawing/2014/main" val="1707448330"/>
                  </a:ext>
                </a:extLst>
              </a:tr>
              <a:tr h="580363">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717482471"/>
                  </a:ext>
                </a:extLst>
              </a:tr>
              <a:tr h="580363">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4151436546"/>
                  </a:ext>
                </a:extLst>
              </a:tr>
              <a:tr h="580363">
                <a:tc>
                  <a:txBody>
                    <a:bodyPr/>
                    <a:lstStyle/>
                    <a:p>
                      <a:endParaRPr lang="en-GB" sz="1200" dirty="0"/>
                    </a:p>
                  </a:txBody>
                  <a:tcPr/>
                </a:tc>
                <a:extLst>
                  <a:ext uri="{0D108BD9-81ED-4DB2-BD59-A6C34878D82A}">
                    <a16:rowId xmlns:a16="http://schemas.microsoft.com/office/drawing/2014/main" val="702797599"/>
                  </a:ext>
                </a:extLst>
              </a:tr>
              <a:tr h="580363">
                <a:tc>
                  <a:txBody>
                    <a:bodyPr/>
                    <a:lstStyle/>
                    <a:p>
                      <a:endParaRPr lang="en-GB" sz="1200" dirty="0"/>
                    </a:p>
                  </a:txBody>
                  <a:tcPr/>
                </a:tc>
                <a:extLst>
                  <a:ext uri="{0D108BD9-81ED-4DB2-BD59-A6C34878D82A}">
                    <a16:rowId xmlns:a16="http://schemas.microsoft.com/office/drawing/2014/main" val="4119700218"/>
                  </a:ext>
                </a:extLst>
              </a:tr>
              <a:tr h="580363">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4" name="Table 7">
            <a:extLst>
              <a:ext uri="{FF2B5EF4-FFF2-40B4-BE49-F238E27FC236}">
                <a16:creationId xmlns:a16="http://schemas.microsoft.com/office/drawing/2014/main" id="{2429C779-92A2-93E6-52BF-5D1AF02D01E7}"/>
              </a:ext>
            </a:extLst>
          </p:cNvPr>
          <p:cNvGraphicFramePr>
            <a:graphicFrameLocks noGrp="1"/>
          </p:cNvGraphicFramePr>
          <p:nvPr>
            <p:extLst>
              <p:ext uri="{D42A27DB-BD31-4B8C-83A1-F6EECF244321}">
                <p14:modId xmlns:p14="http://schemas.microsoft.com/office/powerpoint/2010/main" val="4085528197"/>
              </p:ext>
            </p:extLst>
          </p:nvPr>
        </p:nvGraphicFramePr>
        <p:xfrm>
          <a:off x="5358930" y="2143046"/>
          <a:ext cx="1413393" cy="346059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576765">
                <a:tc>
                  <a:txBody>
                    <a:bodyPr/>
                    <a:lstStyle/>
                    <a:p>
                      <a:r>
                        <a:rPr lang="en-GB" sz="1400" dirty="0"/>
                        <a:t>Q4</a:t>
                      </a:r>
                    </a:p>
                  </a:txBody>
                  <a:tcPr/>
                </a:tc>
                <a:extLst>
                  <a:ext uri="{0D108BD9-81ED-4DB2-BD59-A6C34878D82A}">
                    <a16:rowId xmlns:a16="http://schemas.microsoft.com/office/drawing/2014/main" val="1707448330"/>
                  </a:ext>
                </a:extLst>
              </a:tr>
              <a:tr h="576765">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717482471"/>
                  </a:ext>
                </a:extLst>
              </a:tr>
              <a:tr h="576765">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4151436546"/>
                  </a:ext>
                </a:extLst>
              </a:tr>
              <a:tr h="576765">
                <a:tc>
                  <a:txBody>
                    <a:bodyPr/>
                    <a:lstStyle/>
                    <a:p>
                      <a:endParaRPr lang="en-GB" sz="1200" dirty="0"/>
                    </a:p>
                  </a:txBody>
                  <a:tcPr/>
                </a:tc>
                <a:extLst>
                  <a:ext uri="{0D108BD9-81ED-4DB2-BD59-A6C34878D82A}">
                    <a16:rowId xmlns:a16="http://schemas.microsoft.com/office/drawing/2014/main" val="702797599"/>
                  </a:ext>
                </a:extLst>
              </a:tr>
              <a:tr h="576765">
                <a:tc>
                  <a:txBody>
                    <a:bodyPr/>
                    <a:lstStyle/>
                    <a:p>
                      <a:endParaRPr lang="en-GB" sz="1200" dirty="0"/>
                    </a:p>
                  </a:txBody>
                  <a:tcPr/>
                </a:tc>
                <a:extLst>
                  <a:ext uri="{0D108BD9-81ED-4DB2-BD59-A6C34878D82A}">
                    <a16:rowId xmlns:a16="http://schemas.microsoft.com/office/drawing/2014/main" val="4119700218"/>
                  </a:ext>
                </a:extLst>
              </a:tr>
              <a:tr h="576765">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6" name="Table 7">
            <a:extLst>
              <a:ext uri="{FF2B5EF4-FFF2-40B4-BE49-F238E27FC236}">
                <a16:creationId xmlns:a16="http://schemas.microsoft.com/office/drawing/2014/main" id="{978DE327-43B7-1BB5-D626-499CFA3B3C16}"/>
              </a:ext>
            </a:extLst>
          </p:cNvPr>
          <p:cNvGraphicFramePr>
            <a:graphicFrameLocks noGrp="1"/>
          </p:cNvGraphicFramePr>
          <p:nvPr>
            <p:extLst>
              <p:ext uri="{D42A27DB-BD31-4B8C-83A1-F6EECF244321}">
                <p14:modId xmlns:p14="http://schemas.microsoft.com/office/powerpoint/2010/main" val="1140903812"/>
              </p:ext>
            </p:extLst>
          </p:nvPr>
        </p:nvGraphicFramePr>
        <p:xfrm>
          <a:off x="431430" y="6274645"/>
          <a:ext cx="1413393" cy="338836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370840">
                <a:tc>
                  <a:txBody>
                    <a:bodyPr/>
                    <a:lstStyle/>
                    <a:p>
                      <a:r>
                        <a:rPr lang="en-GB" sz="1400" dirty="0"/>
                        <a:t>Q1</a:t>
                      </a:r>
                    </a:p>
                  </a:txBody>
                  <a:tcPr/>
                </a:tc>
                <a:extLst>
                  <a:ext uri="{0D108BD9-81ED-4DB2-BD59-A6C34878D82A}">
                    <a16:rowId xmlns:a16="http://schemas.microsoft.com/office/drawing/2014/main" val="1707448330"/>
                  </a:ext>
                </a:extLst>
              </a:tr>
              <a:tr h="370840">
                <a:tc>
                  <a:txBody>
                    <a:bodyPr/>
                    <a:lstStyle/>
                    <a:p>
                      <a:r>
                        <a:rPr lang="en-GB" sz="1200" dirty="0"/>
                        <a:t>Appointment availability</a:t>
                      </a:r>
                    </a:p>
                  </a:txBody>
                  <a:tcPr/>
                </a:tc>
                <a:extLst>
                  <a:ext uri="{0D108BD9-81ED-4DB2-BD59-A6C34878D82A}">
                    <a16:rowId xmlns:a16="http://schemas.microsoft.com/office/drawing/2014/main" val="717482471"/>
                  </a:ext>
                </a:extLst>
              </a:tr>
              <a:tr h="370840">
                <a:tc>
                  <a:txBody>
                    <a:bodyPr/>
                    <a:lstStyle/>
                    <a:p>
                      <a:r>
                        <a:rPr lang="en-GB" sz="1200" b="0" dirty="0"/>
                        <a:t>Getting through on the telephone</a:t>
                      </a:r>
                    </a:p>
                  </a:txBody>
                  <a:tcPr>
                    <a:solidFill>
                      <a:schemeClr val="accent1">
                        <a:lumMod val="60000"/>
                        <a:lumOff val="40000"/>
                      </a:schemeClr>
                    </a:solidFill>
                  </a:tcPr>
                </a:tc>
                <a:extLst>
                  <a:ext uri="{0D108BD9-81ED-4DB2-BD59-A6C34878D82A}">
                    <a16:rowId xmlns:a16="http://schemas.microsoft.com/office/drawing/2014/main" val="4151436546"/>
                  </a:ext>
                </a:extLst>
              </a:tr>
              <a:tr h="370840">
                <a:tc>
                  <a:txBody>
                    <a:bodyPr/>
                    <a:lstStyle/>
                    <a:p>
                      <a:r>
                        <a:rPr lang="en-GB" sz="1200" dirty="0"/>
                        <a:t>Booking appointments</a:t>
                      </a:r>
                    </a:p>
                  </a:txBody>
                  <a:tcPr/>
                </a:tc>
                <a:extLst>
                  <a:ext uri="{0D108BD9-81ED-4DB2-BD59-A6C34878D82A}">
                    <a16:rowId xmlns:a16="http://schemas.microsoft.com/office/drawing/2014/main" val="702797599"/>
                  </a:ext>
                </a:extLst>
              </a:tr>
              <a:tr h="370840">
                <a:tc>
                  <a:txBody>
                    <a:bodyPr/>
                    <a:lstStyle/>
                    <a:p>
                      <a:r>
                        <a:rPr lang="en-GB" sz="1200" b="0" dirty="0"/>
                        <a:t>Staffing levels(Staff)</a:t>
                      </a:r>
                    </a:p>
                  </a:txBody>
                  <a:tcPr>
                    <a:solidFill>
                      <a:schemeClr val="accent1">
                        <a:lumMod val="60000"/>
                        <a:lumOff val="40000"/>
                      </a:schemeClr>
                    </a:solidFill>
                  </a:tcPr>
                </a:tc>
                <a:extLst>
                  <a:ext uri="{0D108BD9-81ED-4DB2-BD59-A6C34878D82A}">
                    <a16:rowId xmlns:a16="http://schemas.microsoft.com/office/drawing/2014/main" val="41197002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Waiting Times (punctuality and queueing on arrival)</a:t>
                      </a:r>
                    </a:p>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7" name="Table 7">
            <a:extLst>
              <a:ext uri="{FF2B5EF4-FFF2-40B4-BE49-F238E27FC236}">
                <a16:creationId xmlns:a16="http://schemas.microsoft.com/office/drawing/2014/main" id="{2EDE9BB7-7A78-30C4-A3BC-337314005E04}"/>
              </a:ext>
            </a:extLst>
          </p:cNvPr>
          <p:cNvGraphicFramePr>
            <a:graphicFrameLocks noGrp="1"/>
          </p:cNvGraphicFramePr>
          <p:nvPr>
            <p:extLst>
              <p:ext uri="{D42A27DB-BD31-4B8C-83A1-F6EECF244321}">
                <p14:modId xmlns:p14="http://schemas.microsoft.com/office/powerpoint/2010/main" val="194344546"/>
              </p:ext>
            </p:extLst>
          </p:nvPr>
        </p:nvGraphicFramePr>
        <p:xfrm>
          <a:off x="2015271" y="6274644"/>
          <a:ext cx="1413393" cy="3388360"/>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415715">
                <a:tc>
                  <a:txBody>
                    <a:bodyPr/>
                    <a:lstStyle/>
                    <a:p>
                      <a:r>
                        <a:rPr lang="en-GB" sz="1400" dirty="0"/>
                        <a:t>Q2</a:t>
                      </a:r>
                    </a:p>
                  </a:txBody>
                  <a:tcPr/>
                </a:tc>
                <a:extLst>
                  <a:ext uri="{0D108BD9-81ED-4DB2-BD59-A6C34878D82A}">
                    <a16:rowId xmlns:a16="http://schemas.microsoft.com/office/drawing/2014/main" val="1707448330"/>
                  </a:ext>
                </a:extLst>
              </a:tr>
              <a:tr h="512525">
                <a:tc>
                  <a:txBody>
                    <a:bodyPr/>
                    <a:lstStyle/>
                    <a:p>
                      <a:r>
                        <a:rPr lang="en-GB" sz="1200" b="0" dirty="0"/>
                        <a:t>Appointment availability</a:t>
                      </a:r>
                    </a:p>
                  </a:txBody>
                  <a:tcPr/>
                </a:tc>
                <a:extLst>
                  <a:ext uri="{0D108BD9-81ED-4DB2-BD59-A6C34878D82A}">
                    <a16:rowId xmlns:a16="http://schemas.microsoft.com/office/drawing/2014/main" val="717482471"/>
                  </a:ext>
                </a:extLst>
              </a:tr>
              <a:tr h="717535">
                <a:tc>
                  <a:txBody>
                    <a:bodyPr/>
                    <a:lstStyle/>
                    <a:p>
                      <a:r>
                        <a:rPr lang="en-GB" sz="1200" b="0" dirty="0"/>
                        <a:t>Getting through on the telephone</a:t>
                      </a:r>
                    </a:p>
                  </a:txBody>
                  <a:tcPr>
                    <a:solidFill>
                      <a:schemeClr val="accent1">
                        <a:lumMod val="60000"/>
                        <a:lumOff val="40000"/>
                      </a:schemeClr>
                    </a:solidFill>
                  </a:tcPr>
                </a:tc>
                <a:extLst>
                  <a:ext uri="{0D108BD9-81ED-4DB2-BD59-A6C34878D82A}">
                    <a16:rowId xmlns:a16="http://schemas.microsoft.com/office/drawing/2014/main" val="4151436546"/>
                  </a:ext>
                </a:extLst>
              </a:tr>
              <a:tr h="512525">
                <a:tc>
                  <a:txBody>
                    <a:bodyPr/>
                    <a:lstStyle/>
                    <a:p>
                      <a:r>
                        <a:rPr lang="en-GB" sz="1200" b="0" dirty="0"/>
                        <a:t>Staffing levels(Staff)</a:t>
                      </a:r>
                    </a:p>
                  </a:txBody>
                  <a:tcPr/>
                </a:tc>
                <a:extLst>
                  <a:ext uri="{0D108BD9-81ED-4DB2-BD59-A6C34878D82A}">
                    <a16:rowId xmlns:a16="http://schemas.microsoft.com/office/drawing/2014/main" val="702797599"/>
                  </a:ext>
                </a:extLst>
              </a:tr>
              <a:tr h="512525">
                <a:tc>
                  <a:txBody>
                    <a:bodyPr/>
                    <a:lstStyle/>
                    <a:p>
                      <a:r>
                        <a:rPr lang="en-GB" sz="1200" b="0" dirty="0"/>
                        <a:t>Booking appointments</a:t>
                      </a:r>
                    </a:p>
                  </a:txBody>
                  <a:tcPr/>
                </a:tc>
                <a:extLst>
                  <a:ext uri="{0D108BD9-81ED-4DB2-BD59-A6C34878D82A}">
                    <a16:rowId xmlns:a16="http://schemas.microsoft.com/office/drawing/2014/main" val="4119700218"/>
                  </a:ext>
                </a:extLst>
              </a:tr>
              <a:tr h="717535">
                <a:tc>
                  <a:txBody>
                    <a:bodyPr/>
                    <a:lstStyle/>
                    <a:p>
                      <a:r>
                        <a:rPr lang="en-GB" sz="1200" b="0" dirty="0"/>
                        <a:t>Staff Attitudes – administrative staff </a:t>
                      </a:r>
                    </a:p>
                  </a:txBody>
                  <a:tcPr/>
                </a:tc>
                <a:extLst>
                  <a:ext uri="{0D108BD9-81ED-4DB2-BD59-A6C34878D82A}">
                    <a16:rowId xmlns:a16="http://schemas.microsoft.com/office/drawing/2014/main" val="2073207845"/>
                  </a:ext>
                </a:extLst>
              </a:tr>
            </a:tbl>
          </a:graphicData>
        </a:graphic>
      </p:graphicFrame>
      <p:graphicFrame>
        <p:nvGraphicFramePr>
          <p:cNvPr id="18" name="Table 7">
            <a:extLst>
              <a:ext uri="{FF2B5EF4-FFF2-40B4-BE49-F238E27FC236}">
                <a16:creationId xmlns:a16="http://schemas.microsoft.com/office/drawing/2014/main" id="{D6D8D98A-E1D5-82BE-E0B0-9B704498720C}"/>
              </a:ext>
            </a:extLst>
          </p:cNvPr>
          <p:cNvGraphicFramePr>
            <a:graphicFrameLocks noGrp="1"/>
          </p:cNvGraphicFramePr>
          <p:nvPr>
            <p:extLst>
              <p:ext uri="{D42A27DB-BD31-4B8C-83A1-F6EECF244321}">
                <p14:modId xmlns:p14="http://schemas.microsoft.com/office/powerpoint/2010/main" val="1060342041"/>
              </p:ext>
            </p:extLst>
          </p:nvPr>
        </p:nvGraphicFramePr>
        <p:xfrm>
          <a:off x="3721557" y="6277348"/>
          <a:ext cx="1445529" cy="3385654"/>
        </p:xfrm>
        <a:graphic>
          <a:graphicData uri="http://schemas.openxmlformats.org/drawingml/2006/table">
            <a:tbl>
              <a:tblPr firstRow="1" bandRow="1">
                <a:tableStyleId>{5C22544A-7EE6-4342-B048-85BDC9FD1C3A}</a:tableStyleId>
              </a:tblPr>
              <a:tblGrid>
                <a:gridCol w="1445529">
                  <a:extLst>
                    <a:ext uri="{9D8B030D-6E8A-4147-A177-3AD203B41FA5}">
                      <a16:colId xmlns:a16="http://schemas.microsoft.com/office/drawing/2014/main" val="684232445"/>
                    </a:ext>
                  </a:extLst>
                </a:gridCol>
              </a:tblGrid>
              <a:tr h="415382">
                <a:tc>
                  <a:txBody>
                    <a:bodyPr/>
                    <a:lstStyle/>
                    <a:p>
                      <a:r>
                        <a:rPr lang="en-GB" sz="1400" b="1" dirty="0"/>
                        <a:t>Q3</a:t>
                      </a:r>
                    </a:p>
                  </a:txBody>
                  <a:tcPr/>
                </a:tc>
                <a:extLst>
                  <a:ext uri="{0D108BD9-81ED-4DB2-BD59-A6C34878D82A}">
                    <a16:rowId xmlns:a16="http://schemas.microsoft.com/office/drawing/2014/main" val="1707448330"/>
                  </a:ext>
                </a:extLst>
              </a:tr>
              <a:tr h="716962">
                <a:tc>
                  <a:txBody>
                    <a:bodyPr/>
                    <a:lstStyle/>
                    <a:p>
                      <a:endParaRPr lang="en-GB" sz="1200" b="0" dirty="0"/>
                    </a:p>
                  </a:txBody>
                  <a:tcPr/>
                </a:tc>
                <a:extLst>
                  <a:ext uri="{0D108BD9-81ED-4DB2-BD59-A6C34878D82A}">
                    <a16:rowId xmlns:a16="http://schemas.microsoft.com/office/drawing/2014/main" val="717482471"/>
                  </a:ext>
                </a:extLst>
              </a:tr>
              <a:tr h="512116">
                <a:tc>
                  <a:txBody>
                    <a:bodyPr/>
                    <a:lstStyle/>
                    <a:p>
                      <a:endParaRPr lang="en-GB" sz="1200" b="0" dirty="0"/>
                    </a:p>
                  </a:txBody>
                  <a:tcPr/>
                </a:tc>
                <a:extLst>
                  <a:ext uri="{0D108BD9-81ED-4DB2-BD59-A6C34878D82A}">
                    <a16:rowId xmlns:a16="http://schemas.microsoft.com/office/drawing/2014/main" val="4151436546"/>
                  </a:ext>
                </a:extLst>
              </a:tr>
              <a:tr h="512116">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702797599"/>
                  </a:ext>
                </a:extLst>
              </a:tr>
              <a:tr h="512116">
                <a:tc>
                  <a:txBody>
                    <a:bodyPr/>
                    <a:lstStyle/>
                    <a:p>
                      <a:endParaRPr lang="en-GB" sz="1200" b="0" dirty="0"/>
                    </a:p>
                  </a:txBody>
                  <a:tcPr/>
                </a:tc>
                <a:extLst>
                  <a:ext uri="{0D108BD9-81ED-4DB2-BD59-A6C34878D82A}">
                    <a16:rowId xmlns:a16="http://schemas.microsoft.com/office/drawing/2014/main" val="4119700218"/>
                  </a:ext>
                </a:extLst>
              </a:tr>
              <a:tr h="716962">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2073207845"/>
                  </a:ext>
                </a:extLst>
              </a:tr>
            </a:tbl>
          </a:graphicData>
        </a:graphic>
      </p:graphicFrame>
      <p:graphicFrame>
        <p:nvGraphicFramePr>
          <p:cNvPr id="19" name="Table 7">
            <a:extLst>
              <a:ext uri="{FF2B5EF4-FFF2-40B4-BE49-F238E27FC236}">
                <a16:creationId xmlns:a16="http://schemas.microsoft.com/office/drawing/2014/main" id="{ECE753BD-B20E-FF6A-5731-1D91D83DC963}"/>
              </a:ext>
            </a:extLst>
          </p:cNvPr>
          <p:cNvGraphicFramePr>
            <a:graphicFrameLocks noGrp="1"/>
          </p:cNvGraphicFramePr>
          <p:nvPr>
            <p:extLst>
              <p:ext uri="{D42A27DB-BD31-4B8C-83A1-F6EECF244321}">
                <p14:modId xmlns:p14="http://schemas.microsoft.com/office/powerpoint/2010/main" val="1261091094"/>
              </p:ext>
            </p:extLst>
          </p:nvPr>
        </p:nvGraphicFramePr>
        <p:xfrm>
          <a:off x="5332164" y="6298934"/>
          <a:ext cx="1413393" cy="3364068"/>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560678">
                <a:tc>
                  <a:txBody>
                    <a:bodyPr/>
                    <a:lstStyle/>
                    <a:p>
                      <a:r>
                        <a:rPr lang="en-GB" sz="1400" dirty="0"/>
                        <a:t>Q4</a:t>
                      </a:r>
                    </a:p>
                  </a:txBody>
                  <a:tcPr/>
                </a:tc>
                <a:extLst>
                  <a:ext uri="{0D108BD9-81ED-4DB2-BD59-A6C34878D82A}">
                    <a16:rowId xmlns:a16="http://schemas.microsoft.com/office/drawing/2014/main" val="1707448330"/>
                  </a:ext>
                </a:extLst>
              </a:tr>
              <a:tr h="560678">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717482471"/>
                  </a:ext>
                </a:extLst>
              </a:tr>
              <a:tr h="560678">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4151436546"/>
                  </a:ext>
                </a:extLst>
              </a:tr>
              <a:tr h="560678">
                <a:tc>
                  <a:txBody>
                    <a:bodyPr/>
                    <a:lstStyle/>
                    <a:p>
                      <a:endParaRPr lang="en-GB" sz="1200" b="0" dirty="0"/>
                    </a:p>
                  </a:txBody>
                  <a:tcPr/>
                </a:tc>
                <a:extLst>
                  <a:ext uri="{0D108BD9-81ED-4DB2-BD59-A6C34878D82A}">
                    <a16:rowId xmlns:a16="http://schemas.microsoft.com/office/drawing/2014/main" val="702797599"/>
                  </a:ext>
                </a:extLst>
              </a:tr>
              <a:tr h="560678">
                <a:tc>
                  <a:txBody>
                    <a:bodyPr/>
                    <a:lstStyle/>
                    <a:p>
                      <a:endParaRPr lang="en-GB" sz="1200" b="0" dirty="0"/>
                    </a:p>
                  </a:txBody>
                  <a:tcPr/>
                </a:tc>
                <a:extLst>
                  <a:ext uri="{0D108BD9-81ED-4DB2-BD59-A6C34878D82A}">
                    <a16:rowId xmlns:a16="http://schemas.microsoft.com/office/drawing/2014/main" val="4119700218"/>
                  </a:ext>
                </a:extLst>
              </a:tr>
              <a:tr h="560678">
                <a:tc>
                  <a:txBody>
                    <a:bodyPr/>
                    <a:lstStyle/>
                    <a:p>
                      <a:endParaRPr lang="en-GB" sz="1200" b="0" dirty="0"/>
                    </a:p>
                  </a:txBody>
                  <a:tcPr/>
                </a:tc>
                <a:extLst>
                  <a:ext uri="{0D108BD9-81ED-4DB2-BD59-A6C34878D82A}">
                    <a16:rowId xmlns:a16="http://schemas.microsoft.com/office/drawing/2014/main" val="2073207845"/>
                  </a:ext>
                </a:extLst>
              </a:tr>
            </a:tbl>
          </a:graphicData>
        </a:graphic>
      </p:graphicFrame>
    </p:spTree>
    <p:extLst>
      <p:ext uri="{BB962C8B-B14F-4D97-AF65-F5344CB8AC3E}">
        <p14:creationId xmlns:p14="http://schemas.microsoft.com/office/powerpoint/2010/main" val="111521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32656" y="769094"/>
            <a:ext cx="51125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j-lt"/>
                <a:ea typeface="+mn-ea"/>
                <a:cs typeface="+mn-cs"/>
              </a:rPr>
              <a:t>Equalities Snapshot</a:t>
            </a:r>
          </a:p>
        </p:txBody>
      </p:sp>
      <p:sp>
        <p:nvSpPr>
          <p:cNvPr id="16" name="TextBox 15">
            <a:extLst>
              <a:ext uri="{FF2B5EF4-FFF2-40B4-BE49-F238E27FC236}">
                <a16:creationId xmlns:a16="http://schemas.microsoft.com/office/drawing/2014/main" id="{3A9EB77E-E885-9A13-7D00-11D849D6D029}"/>
              </a:ext>
            </a:extLst>
          </p:cNvPr>
          <p:cNvSpPr txBox="1"/>
          <p:nvPr/>
        </p:nvSpPr>
        <p:spPr>
          <a:xfrm>
            <a:off x="332656" y="1064568"/>
            <a:ext cx="610623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based on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Light"/>
                <a:ea typeface="+mn-ea"/>
                <a:cs typeface="+mn-cs"/>
              </a:rPr>
              <a:t>This section pulls out interesting statistics  we found when analysing overall experience ratings (1=</a:t>
            </a:r>
            <a:r>
              <a:rPr lang="en-GB" sz="1200" dirty="0">
                <a:solidFill>
                  <a:prstClr val="white"/>
                </a:solidFill>
                <a:latin typeface="Poppins Light"/>
              </a:rPr>
              <a:t>Very Poor</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5= </a:t>
            </a:r>
            <a:r>
              <a:rPr lang="en-GB" sz="1200" dirty="0">
                <a:solidFill>
                  <a:prstClr val="white"/>
                </a:solidFill>
                <a:latin typeface="Poppins Light"/>
              </a:rPr>
              <a:t>Very Good</a:t>
            </a:r>
            <a:r>
              <a:rPr kumimoji="0" lang="en-GB" sz="1200" b="0" i="0" u="none" strike="noStrike" kern="1200" cap="none" spc="0" normalizeH="0" baseline="0" noProof="0" dirty="0">
                <a:ln>
                  <a:noFill/>
                </a:ln>
                <a:solidFill>
                  <a:prstClr val="white"/>
                </a:solidFill>
                <a:effectLst/>
                <a:uLnTx/>
                <a:uFillTx/>
                <a:latin typeface="Poppins Light"/>
                <a:ea typeface="+mn-ea"/>
                <a:cs typeface="+mn-cs"/>
              </a:rPr>
              <a:t>). A full demographics breakdown can be found in the appendix.</a:t>
            </a:r>
          </a:p>
        </p:txBody>
      </p:sp>
      <p:sp>
        <p:nvSpPr>
          <p:cNvPr id="28" name="TextBox 27">
            <a:extLst>
              <a:ext uri="{FF2B5EF4-FFF2-40B4-BE49-F238E27FC236}">
                <a16:creationId xmlns:a16="http://schemas.microsoft.com/office/drawing/2014/main" id="{C56AD401-BED3-F125-A905-E9952D303373}"/>
              </a:ext>
            </a:extLst>
          </p:cNvPr>
          <p:cNvSpPr txBox="1"/>
          <p:nvPr/>
        </p:nvSpPr>
        <p:spPr>
          <a:xfrm>
            <a:off x="1354470" y="2792760"/>
            <a:ext cx="46668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p:txBody>
      </p:sp>
      <p:sp>
        <p:nvSpPr>
          <p:cNvPr id="29" name="TextBox 28">
            <a:extLst>
              <a:ext uri="{FF2B5EF4-FFF2-40B4-BE49-F238E27FC236}">
                <a16:creationId xmlns:a16="http://schemas.microsoft.com/office/drawing/2014/main" id="{5811FB18-A1C0-7C4D-55DA-AA3F7ACA147F}"/>
              </a:ext>
            </a:extLst>
          </p:cNvPr>
          <p:cNvSpPr txBox="1"/>
          <p:nvPr/>
        </p:nvSpPr>
        <p:spPr>
          <a:xfrm>
            <a:off x="1340768" y="4097757"/>
            <a:ext cx="475572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a:t>
            </a:r>
          </a:p>
          <a:p>
            <a:pPr marL="0" marR="0" indent="0" algn="l" rtl="0" fontAlgn="base">
              <a:spcBef>
                <a:spcPts val="0"/>
              </a:spcBef>
              <a:spcAft>
                <a:spcPts val="0"/>
              </a:spcAft>
            </a:pPr>
            <a:r>
              <a:rPr lang="en-GB" sz="1200" b="0" i="0" dirty="0">
                <a:solidFill>
                  <a:srgbClr val="004C6B"/>
                </a:solidFill>
                <a:effectLst/>
              </a:rPr>
              <a:t>.</a:t>
            </a:r>
          </a:p>
        </p:txBody>
      </p:sp>
      <p:sp>
        <p:nvSpPr>
          <p:cNvPr id="30" name="TextBox 29">
            <a:extLst>
              <a:ext uri="{FF2B5EF4-FFF2-40B4-BE49-F238E27FC236}">
                <a16:creationId xmlns:a16="http://schemas.microsoft.com/office/drawing/2014/main" id="{412D24A1-3BF0-B35F-1063-5C215860BD8C}"/>
              </a:ext>
            </a:extLst>
          </p:cNvPr>
          <p:cNvSpPr txBox="1"/>
          <p:nvPr/>
        </p:nvSpPr>
        <p:spPr>
          <a:xfrm>
            <a:off x="1345152" y="5630945"/>
            <a:ext cx="45195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3" name="Rectangle 2">
            <a:extLst>
              <a:ext uri="{FF2B5EF4-FFF2-40B4-BE49-F238E27FC236}">
                <a16:creationId xmlns:a16="http://schemas.microsoft.com/office/drawing/2014/main" id="{4FA27764-C7D0-AC3C-987B-3E318715BE5B}"/>
              </a:ext>
            </a:extLst>
          </p:cNvPr>
          <p:cNvSpPr/>
          <p:nvPr/>
        </p:nvSpPr>
        <p:spPr>
          <a:xfrm>
            <a:off x="420132" y="2699668"/>
            <a:ext cx="6018760" cy="1105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 name="Rectangle 4">
            <a:extLst>
              <a:ext uri="{FF2B5EF4-FFF2-40B4-BE49-F238E27FC236}">
                <a16:creationId xmlns:a16="http://schemas.microsoft.com/office/drawing/2014/main" id="{55FBC8C5-8888-2DD1-001D-56A8717B3517}"/>
              </a:ext>
            </a:extLst>
          </p:cNvPr>
          <p:cNvSpPr/>
          <p:nvPr/>
        </p:nvSpPr>
        <p:spPr>
          <a:xfrm>
            <a:off x="404664" y="4009856"/>
            <a:ext cx="6018760" cy="1303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6" name="Rectangle 5">
            <a:extLst>
              <a:ext uri="{FF2B5EF4-FFF2-40B4-BE49-F238E27FC236}">
                <a16:creationId xmlns:a16="http://schemas.microsoft.com/office/drawing/2014/main" id="{52665F80-6C0E-DE76-9E1D-C20CAE49276E}"/>
              </a:ext>
            </a:extLst>
          </p:cNvPr>
          <p:cNvSpPr/>
          <p:nvPr/>
        </p:nvSpPr>
        <p:spPr>
          <a:xfrm>
            <a:off x="404663" y="5517607"/>
            <a:ext cx="6018761" cy="1303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8" name="TextBox 7">
            <a:extLst>
              <a:ext uri="{FF2B5EF4-FFF2-40B4-BE49-F238E27FC236}">
                <a16:creationId xmlns:a16="http://schemas.microsoft.com/office/drawing/2014/main" id="{EB7145EA-1554-FFDF-A906-5811D7CEDFFB}"/>
              </a:ext>
            </a:extLst>
          </p:cNvPr>
          <p:cNvSpPr txBox="1"/>
          <p:nvPr/>
        </p:nvSpPr>
        <p:spPr>
          <a:xfrm>
            <a:off x="1354470" y="2792760"/>
            <a:ext cx="4666818"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Gender</a:t>
            </a:r>
          </a:p>
          <a:p>
            <a:pPr marL="0" marR="0" indent="0" algn="l" rtl="0" fontAlgn="base">
              <a:spcBef>
                <a:spcPts val="0"/>
              </a:spcBef>
              <a:spcAft>
                <a:spcPts val="0"/>
              </a:spcAft>
            </a:pPr>
            <a:r>
              <a:rPr lang="en-GB" sz="1200" dirty="0">
                <a:solidFill>
                  <a:srgbClr val="004C6B"/>
                </a:solidFill>
                <a:effectLst/>
              </a:rPr>
              <a:t>In Q2, </a:t>
            </a:r>
            <a:r>
              <a:rPr lang="en-GB" sz="1200" dirty="0">
                <a:solidFill>
                  <a:srgbClr val="004C6B"/>
                </a:solidFill>
              </a:rPr>
              <a:t>Women</a:t>
            </a:r>
            <a:r>
              <a:rPr lang="en-GB" sz="1200" dirty="0">
                <a:solidFill>
                  <a:srgbClr val="004C6B"/>
                </a:solidFill>
                <a:effectLst/>
              </a:rPr>
              <a:t> had a more positive experience compared to M</a:t>
            </a:r>
            <a:r>
              <a:rPr lang="en-GB" sz="1200" dirty="0">
                <a:solidFill>
                  <a:srgbClr val="004C6B"/>
                </a:solidFill>
              </a:rPr>
              <a:t>en</a:t>
            </a:r>
            <a:r>
              <a:rPr lang="en-GB" sz="1200" dirty="0">
                <a:solidFill>
                  <a:srgbClr val="004C6B"/>
                </a:solidFill>
                <a:effectLst/>
              </a:rPr>
              <a:t>. </a:t>
            </a:r>
            <a:r>
              <a:rPr lang="en-GB" sz="1200" dirty="0">
                <a:solidFill>
                  <a:srgbClr val="004C6B"/>
                </a:solidFill>
              </a:rPr>
              <a:t>82</a:t>
            </a:r>
            <a:r>
              <a:rPr lang="en-GB" sz="1200" dirty="0">
                <a:solidFill>
                  <a:srgbClr val="004C6B"/>
                </a:solidFill>
                <a:effectLst/>
              </a:rPr>
              <a:t>% of women reported a positive experience, while only </a:t>
            </a:r>
            <a:r>
              <a:rPr lang="en-GB" sz="1200" dirty="0">
                <a:solidFill>
                  <a:srgbClr val="004C6B"/>
                </a:solidFill>
              </a:rPr>
              <a:t>77</a:t>
            </a:r>
            <a:r>
              <a:rPr lang="en-GB" sz="1200" dirty="0">
                <a:solidFill>
                  <a:srgbClr val="004C6B"/>
                </a:solidFill>
                <a:effectLst/>
              </a:rPr>
              <a:t>% of men reported the same.</a:t>
            </a:r>
          </a:p>
        </p:txBody>
      </p:sp>
      <p:sp>
        <p:nvSpPr>
          <p:cNvPr id="14" name="TextBox 13">
            <a:extLst>
              <a:ext uri="{FF2B5EF4-FFF2-40B4-BE49-F238E27FC236}">
                <a16:creationId xmlns:a16="http://schemas.microsoft.com/office/drawing/2014/main" id="{CF768D9E-C536-B722-3DE0-C6175BF73742}"/>
              </a:ext>
            </a:extLst>
          </p:cNvPr>
          <p:cNvSpPr txBox="1"/>
          <p:nvPr/>
        </p:nvSpPr>
        <p:spPr>
          <a:xfrm>
            <a:off x="1340768" y="4097757"/>
            <a:ext cx="4755720" cy="10464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Age</a:t>
            </a:r>
          </a:p>
          <a:p>
            <a:pPr marL="0" marR="0" indent="0" algn="l" rtl="0" fontAlgn="base">
              <a:spcBef>
                <a:spcPts val="0"/>
              </a:spcBef>
              <a:spcAft>
                <a:spcPts val="0"/>
              </a:spcAft>
            </a:pPr>
            <a:r>
              <a:rPr lang="en-GB" sz="1200" b="0" i="0" dirty="0">
                <a:solidFill>
                  <a:srgbClr val="004C6B"/>
                </a:solidFill>
                <a:effectLst/>
              </a:rPr>
              <a:t>We received the most feedback from 35-44 year-olds. A majority of this age group reported positive experiences, with </a:t>
            </a:r>
            <a:r>
              <a:rPr lang="en-GB" sz="1200" dirty="0">
                <a:solidFill>
                  <a:srgbClr val="004C6B"/>
                </a:solidFill>
              </a:rPr>
              <a:t>79</a:t>
            </a:r>
            <a:r>
              <a:rPr lang="en-GB" sz="1200" b="0" i="0" dirty="0">
                <a:solidFill>
                  <a:srgbClr val="004C6B"/>
                </a:solidFill>
                <a:effectLst/>
              </a:rPr>
              <a:t>% expressing satisfaction. 7% had negative experiences, and </a:t>
            </a:r>
            <a:r>
              <a:rPr lang="en-GB" sz="1200" dirty="0">
                <a:solidFill>
                  <a:srgbClr val="004C6B"/>
                </a:solidFill>
              </a:rPr>
              <a:t>15</a:t>
            </a:r>
            <a:r>
              <a:rPr lang="en-GB" sz="1200" b="0" i="0" dirty="0">
                <a:solidFill>
                  <a:srgbClr val="004C6B"/>
                </a:solidFill>
                <a:effectLst/>
              </a:rPr>
              <a:t>% felt neutral about their visits.</a:t>
            </a:r>
          </a:p>
        </p:txBody>
      </p:sp>
      <p:sp>
        <p:nvSpPr>
          <p:cNvPr id="17" name="TextBox 16">
            <a:extLst>
              <a:ext uri="{FF2B5EF4-FFF2-40B4-BE49-F238E27FC236}">
                <a16:creationId xmlns:a16="http://schemas.microsoft.com/office/drawing/2014/main" id="{F81D6E55-3357-5457-8EAC-BB811090A5A9}"/>
              </a:ext>
            </a:extLst>
          </p:cNvPr>
          <p:cNvSpPr txBox="1"/>
          <p:nvPr/>
        </p:nvSpPr>
        <p:spPr>
          <a:xfrm>
            <a:off x="1340768" y="5607060"/>
            <a:ext cx="4519592" cy="10464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latin typeface="Poppins Light"/>
                <a:ea typeface="+mn-ea"/>
                <a:cs typeface="+mn-cs"/>
              </a:rPr>
              <a:t>Ethnicity</a:t>
            </a:r>
          </a:p>
          <a:p>
            <a:pPr>
              <a:defRPr/>
            </a:pPr>
            <a:r>
              <a:rPr lang="en-GB" sz="1200" dirty="0">
                <a:solidFill>
                  <a:srgbClr val="004C6B"/>
                </a:solidFill>
                <a:latin typeface="Poppins Light"/>
              </a:rPr>
              <a:t>44% of reviews we </a:t>
            </a:r>
            <a:r>
              <a:rPr lang="en-GB" sz="1200">
                <a:solidFill>
                  <a:srgbClr val="FF0000"/>
                </a:solidFill>
                <a:latin typeface="Poppins Light"/>
              </a:rPr>
              <a:t>received</a:t>
            </a:r>
            <a:r>
              <a:rPr lang="en-GB" sz="1200">
                <a:solidFill>
                  <a:srgbClr val="004C6B"/>
                </a:solidFill>
                <a:latin typeface="Poppins Light"/>
              </a:rPr>
              <a:t> </a:t>
            </a:r>
            <a:r>
              <a:rPr lang="en-GB" sz="1200" dirty="0">
                <a:solidFill>
                  <a:srgbClr val="004C6B"/>
                </a:solidFill>
                <a:latin typeface="Poppins Light"/>
              </a:rPr>
              <a:t>were from residents with BAME backgrounds.  Any patient from BAME backgrounds received 65% or more positive experiences, 8% or less negative reviews, and 33% or less neutral reviews.</a:t>
            </a:r>
            <a:endParaRPr kumimoji="0" lang="en-GB" sz="1200" b="0" i="0" u="none" strike="noStrike" kern="1200" cap="none" spc="0" normalizeH="0" baseline="0" noProof="0">
              <a:ln>
                <a:noFill/>
              </a:ln>
              <a:solidFill>
                <a:srgbClr val="004C6B"/>
              </a:solidFill>
              <a:effectLst/>
              <a:uLnTx/>
              <a:uFillTx/>
              <a:latin typeface="Poppins Light"/>
              <a:ea typeface="+mn-ea"/>
              <a:cs typeface="+mn-cs"/>
            </a:endParaRPr>
          </a:p>
        </p:txBody>
      </p:sp>
      <p:pic>
        <p:nvPicPr>
          <p:cNvPr id="18" name="Graphic 17" descr="Gender with solid fill">
            <a:extLst>
              <a:ext uri="{FF2B5EF4-FFF2-40B4-BE49-F238E27FC236}">
                <a16:creationId xmlns:a16="http://schemas.microsoft.com/office/drawing/2014/main" id="{D6E1FD55-0F15-6123-F904-508F1954AB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94" y="2877106"/>
            <a:ext cx="750744" cy="750744"/>
          </a:xfrm>
          <a:prstGeom prst="rect">
            <a:avLst/>
          </a:prstGeom>
        </p:spPr>
      </p:pic>
      <p:pic>
        <p:nvPicPr>
          <p:cNvPr id="19" name="Graphic 18" descr="Man and woman outline">
            <a:extLst>
              <a:ext uri="{FF2B5EF4-FFF2-40B4-BE49-F238E27FC236}">
                <a16:creationId xmlns:a16="http://schemas.microsoft.com/office/drawing/2014/main" id="{D053A39C-9D2F-B921-8C00-19F29425DD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80" y="5673080"/>
            <a:ext cx="914400" cy="914400"/>
          </a:xfrm>
          <a:prstGeom prst="rect">
            <a:avLst/>
          </a:prstGeom>
        </p:spPr>
      </p:pic>
      <p:pic>
        <p:nvPicPr>
          <p:cNvPr id="20" name="Graphic 19" descr="Group of men with solid fill">
            <a:extLst>
              <a:ext uri="{FF2B5EF4-FFF2-40B4-BE49-F238E27FC236}">
                <a16:creationId xmlns:a16="http://schemas.microsoft.com/office/drawing/2014/main" id="{10A16FE2-62D1-71D1-A707-C9BE9DF7AA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378" y="4220124"/>
            <a:ext cx="833390" cy="833390"/>
          </a:xfrm>
          <a:prstGeom prst="rect">
            <a:avLst/>
          </a:prstGeom>
        </p:spPr>
      </p:pic>
    </p:spTree>
    <p:extLst>
      <p:ext uri="{BB962C8B-B14F-4D97-AF65-F5344CB8AC3E}">
        <p14:creationId xmlns:p14="http://schemas.microsoft.com/office/powerpoint/2010/main" val="27157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3" descr="A few women looking at a paper&#10;&#10;Description automatically generated with low confidence">
            <a:extLst>
              <a:ext uri="{FF2B5EF4-FFF2-40B4-BE49-F238E27FC236}">
                <a16:creationId xmlns:a16="http://schemas.microsoft.com/office/drawing/2014/main" id="{8CAF72D7-C789-9012-8C8E-1E07A0658ED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1" r="11"/>
          <a:stretch>
            <a:fillRect/>
          </a:stretch>
        </p:blipFill>
        <p:spPr>
          <a:xfrm>
            <a:off x="-24" y="3440832"/>
            <a:ext cx="6858000" cy="6465774"/>
          </a:xfrm>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a:xfrm>
            <a:off x="5913855" y="190710"/>
            <a:ext cx="581000" cy="360000"/>
          </a:xfrm>
        </p:spPr>
        <p:txBody>
          <a:bodyPr/>
          <a:lstStyle/>
          <a:p>
            <a:fld id="{9295DF58-4118-4551-8C61-1A7ED177FA2D}" type="slidenum">
              <a:rPr lang="en-GB" smtClean="0"/>
              <a:pPr/>
              <a:t>25</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Experiences of Hospital Services</a:t>
            </a:r>
          </a:p>
          <a:p>
            <a:endParaRPr lang="en-GB" dirty="0"/>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8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a:xfrm>
            <a:off x="5829461" y="236179"/>
            <a:ext cx="581000" cy="360000"/>
          </a:xfrm>
        </p:spPr>
        <p:txBody>
          <a:bodyPr/>
          <a:lstStyle/>
          <a:p>
            <a:fld id="{9295DF58-4118-4551-8C61-1A7ED177FA2D}" type="slidenum">
              <a:rPr lang="en-GB" noProof="0" smtClean="0">
                <a:solidFill>
                  <a:schemeClr val="bg1"/>
                </a:solidFill>
              </a:rPr>
              <a:pPr/>
              <a:t>26</a:t>
            </a:fld>
            <a:endParaRPr lang="en-GB" noProof="0" dirty="0">
              <a:solidFill>
                <a:schemeClr val="bg1"/>
              </a:solidFill>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89116" y="848543"/>
            <a:ext cx="5962220" cy="1077218"/>
          </a:xfrm>
          <a:prstGeom prst="rect">
            <a:avLst/>
          </a:prstGeom>
          <a:noFill/>
        </p:spPr>
        <p:txBody>
          <a:bodyPr wrap="square" rtlCol="0">
            <a:spAutoFit/>
          </a:bodyPr>
          <a:lstStyle/>
          <a:p>
            <a:r>
              <a:rPr lang="en-GB" sz="3200" b="1" dirty="0">
                <a:solidFill>
                  <a:schemeClr val="bg1"/>
                </a:solidFill>
                <a:latin typeface="+mj-lt"/>
              </a:rPr>
              <a:t>What people told us about Hospitals</a:t>
            </a:r>
          </a:p>
        </p:txBody>
      </p:sp>
      <p:sp>
        <p:nvSpPr>
          <p:cNvPr id="5" name="Speech Bubble: Rectangle with Corners Rounded 4">
            <a:extLst>
              <a:ext uri="{FF2B5EF4-FFF2-40B4-BE49-F238E27FC236}">
                <a16:creationId xmlns:a16="http://schemas.microsoft.com/office/drawing/2014/main" id="{4430EBF2-CF71-5AD3-3F7D-95B653312B67}"/>
              </a:ext>
            </a:extLst>
          </p:cNvPr>
          <p:cNvSpPr/>
          <p:nvPr/>
        </p:nvSpPr>
        <p:spPr>
          <a:xfrm>
            <a:off x="476672" y="2000673"/>
            <a:ext cx="2448272" cy="115212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“They are very friendly and accommodating to above and beyond to make sure things are okay. good service.”</a:t>
            </a:r>
          </a:p>
        </p:txBody>
      </p:sp>
      <p:sp>
        <p:nvSpPr>
          <p:cNvPr id="6" name="Speech Bubble: Rectangle with Corners Rounded 5">
            <a:extLst>
              <a:ext uri="{FF2B5EF4-FFF2-40B4-BE49-F238E27FC236}">
                <a16:creationId xmlns:a16="http://schemas.microsoft.com/office/drawing/2014/main" id="{CA95F9D3-1776-2CA3-D62A-56666637B63A}"/>
              </a:ext>
            </a:extLst>
          </p:cNvPr>
          <p:cNvSpPr/>
          <p:nvPr/>
        </p:nvSpPr>
        <p:spPr>
          <a:xfrm>
            <a:off x="3720708" y="2023196"/>
            <a:ext cx="2448272" cy="115212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appointment system is terrible, just kept taking too long and changing the dates.”</a:t>
            </a:r>
          </a:p>
        </p:txBody>
      </p:sp>
      <p:sp>
        <p:nvSpPr>
          <p:cNvPr id="7" name="Speech Bubble: Rectangle with Corners Rounded 6">
            <a:extLst>
              <a:ext uri="{FF2B5EF4-FFF2-40B4-BE49-F238E27FC236}">
                <a16:creationId xmlns:a16="http://schemas.microsoft.com/office/drawing/2014/main" id="{48801773-0AEC-8646-CA48-2F2251A6D222}"/>
              </a:ext>
            </a:extLst>
          </p:cNvPr>
          <p:cNvSpPr/>
          <p:nvPr/>
        </p:nvSpPr>
        <p:spPr>
          <a:xfrm>
            <a:off x="476672" y="3788322"/>
            <a:ext cx="2455143" cy="1296144"/>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staff are polite. The doctors try to treat you the best way they can, politely, investigating the issue. Provide the best help and support.”</a:t>
            </a:r>
          </a:p>
        </p:txBody>
      </p:sp>
      <p:sp>
        <p:nvSpPr>
          <p:cNvPr id="8" name="Speech Bubble: Rectangle with Corners Rounded 7">
            <a:extLst>
              <a:ext uri="{FF2B5EF4-FFF2-40B4-BE49-F238E27FC236}">
                <a16:creationId xmlns:a16="http://schemas.microsoft.com/office/drawing/2014/main" id="{D27B9EFA-9E98-F546-3F7E-76CF78879802}"/>
              </a:ext>
            </a:extLst>
          </p:cNvPr>
          <p:cNvSpPr/>
          <p:nvPr/>
        </p:nvSpPr>
        <p:spPr>
          <a:xfrm>
            <a:off x="3720708" y="3601632"/>
            <a:ext cx="2300580" cy="115212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appointment system is terrible, just kept taking too long and changing the dates.”</a:t>
            </a:r>
          </a:p>
        </p:txBody>
      </p:sp>
      <p:sp>
        <p:nvSpPr>
          <p:cNvPr id="9" name="Speech Bubble: Rectangle with Corners Rounded 8">
            <a:extLst>
              <a:ext uri="{FF2B5EF4-FFF2-40B4-BE49-F238E27FC236}">
                <a16:creationId xmlns:a16="http://schemas.microsoft.com/office/drawing/2014/main" id="{AB4DAF13-47FF-7B9C-4B76-5BAFFE9ECB90}"/>
              </a:ext>
            </a:extLst>
          </p:cNvPr>
          <p:cNvSpPr/>
          <p:nvPr/>
        </p:nvSpPr>
        <p:spPr>
          <a:xfrm>
            <a:off x="483543" y="5673081"/>
            <a:ext cx="2448272" cy="115212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“Just able to communicate well and they do what they need to do for you. Polite and helpful.”</a:t>
            </a:r>
          </a:p>
        </p:txBody>
      </p:sp>
      <p:sp>
        <p:nvSpPr>
          <p:cNvPr id="10" name="Speech Bubble: Rectangle with Corners Rounded 9">
            <a:extLst>
              <a:ext uri="{FF2B5EF4-FFF2-40B4-BE49-F238E27FC236}">
                <a16:creationId xmlns:a16="http://schemas.microsoft.com/office/drawing/2014/main" id="{D6078863-EE5D-A3EA-05AD-B75FB854EE52}"/>
              </a:ext>
            </a:extLst>
          </p:cNvPr>
          <p:cNvSpPr/>
          <p:nvPr/>
        </p:nvSpPr>
        <p:spPr>
          <a:xfrm>
            <a:off x="3708823" y="5084466"/>
            <a:ext cx="2455143" cy="223224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“Sometimes the referral takes a long time unless it is an emergency. Sometimes when you are put through the department, it can ring and ring, sometimes they will not even pick up, but it varies by department. They can be short of doctors. Some of the staff were rude and had no empathy when my father was admitted.”</a:t>
            </a:r>
          </a:p>
        </p:txBody>
      </p:sp>
      <p:sp>
        <p:nvSpPr>
          <p:cNvPr id="11" name="Speech Bubble: Rectangle with Corners Rounded 10">
            <a:extLst>
              <a:ext uri="{FF2B5EF4-FFF2-40B4-BE49-F238E27FC236}">
                <a16:creationId xmlns:a16="http://schemas.microsoft.com/office/drawing/2014/main" id="{0294B15D-DA9E-CEB6-D0A8-774AC16C4727}"/>
              </a:ext>
            </a:extLst>
          </p:cNvPr>
          <p:cNvSpPr/>
          <p:nvPr/>
        </p:nvSpPr>
        <p:spPr>
          <a:xfrm>
            <a:off x="476672" y="7689305"/>
            <a:ext cx="2520280" cy="1368152"/>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“The receptionist is quite good. They are very helpful. The doctor and specialist that I see is very good. They listen to you and are very helpful..”</a:t>
            </a:r>
          </a:p>
        </p:txBody>
      </p:sp>
      <p:sp>
        <p:nvSpPr>
          <p:cNvPr id="12" name="Speech Bubble: Rectangle with Corners Rounded 11">
            <a:extLst>
              <a:ext uri="{FF2B5EF4-FFF2-40B4-BE49-F238E27FC236}">
                <a16:creationId xmlns:a16="http://schemas.microsoft.com/office/drawing/2014/main" id="{AD3B39BB-B040-B3E8-1405-A2D107067267}"/>
              </a:ext>
            </a:extLst>
          </p:cNvPr>
          <p:cNvSpPr/>
          <p:nvPr/>
        </p:nvSpPr>
        <p:spPr>
          <a:xfrm>
            <a:off x="3720708" y="7689305"/>
            <a:ext cx="2520280" cy="1651799"/>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t>
            </a:r>
            <a:r>
              <a:rPr lang="en-GB" sz="1100" b="0" dirty="0">
                <a:solidFill>
                  <a:srgbClr val="004C6B"/>
                </a:solidFill>
              </a:rPr>
              <a:t>The waiting time was 3 hours before I saw the initial nurse consultation. 7 hours to see the doctor. Only for the doctor to tell me she just needs to be observed at home and to avoid her systems. </a:t>
            </a:r>
            <a:r>
              <a:rPr lang="en-GB" sz="1100" b="0" dirty="0">
                <a:solidFill>
                  <a:schemeClr val="tx1"/>
                </a:solidFill>
              </a:rPr>
              <a:t>“</a:t>
            </a:r>
            <a:endParaRPr lang="en-GB" sz="1100" b="0" dirty="0">
              <a:solidFill>
                <a:srgbClr val="004C6B"/>
              </a:solidFill>
            </a:endParaRPr>
          </a:p>
        </p:txBody>
      </p:sp>
    </p:spTree>
    <p:extLst>
      <p:ext uri="{BB962C8B-B14F-4D97-AF65-F5344CB8AC3E}">
        <p14:creationId xmlns:p14="http://schemas.microsoft.com/office/powerpoint/2010/main" val="275176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27</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5139869"/>
          </a:xfrm>
          <a:prstGeom prst="rect">
            <a:avLst/>
          </a:prstGeom>
          <a:noFill/>
        </p:spPr>
        <p:txBody>
          <a:bodyPr wrap="square" rtlCol="0">
            <a:spAutoFit/>
          </a:bodyPr>
          <a:lstStyle/>
          <a:p>
            <a:pPr algn="ctr"/>
            <a:r>
              <a:rPr lang="en-GB" sz="6600" dirty="0">
                <a:latin typeface="+mj-lt"/>
              </a:rPr>
              <a:t>Hospital Services</a:t>
            </a:r>
          </a:p>
          <a:p>
            <a:pPr algn="ctr"/>
            <a:r>
              <a:rPr lang="en-GB" sz="6600" dirty="0">
                <a:solidFill>
                  <a:schemeClr val="accent1"/>
                </a:solidFill>
                <a:latin typeface="+mj-lt"/>
              </a:rPr>
              <a:t>Summary Findings</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233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1367" y="1887661"/>
            <a:ext cx="5976781" cy="1201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28" name="Rectangle 27">
            <a:extLst>
              <a:ext uri="{FF2B5EF4-FFF2-40B4-BE49-F238E27FC236}">
                <a16:creationId xmlns:a16="http://schemas.microsoft.com/office/drawing/2014/main" id="{465A4C6C-9D20-2782-515C-DA58C568AF31}"/>
              </a:ext>
            </a:extLst>
          </p:cNvPr>
          <p:cNvSpPr/>
          <p:nvPr/>
        </p:nvSpPr>
        <p:spPr>
          <a:xfrm>
            <a:off x="461366" y="3224808"/>
            <a:ext cx="5976781" cy="10657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9" name="Rectangle 28">
            <a:extLst>
              <a:ext uri="{FF2B5EF4-FFF2-40B4-BE49-F238E27FC236}">
                <a16:creationId xmlns:a16="http://schemas.microsoft.com/office/drawing/2014/main" id="{2E60E398-B471-62CF-877B-803F6FE3BC01}"/>
              </a:ext>
            </a:extLst>
          </p:cNvPr>
          <p:cNvSpPr/>
          <p:nvPr/>
        </p:nvSpPr>
        <p:spPr>
          <a:xfrm>
            <a:off x="442702" y="4407942"/>
            <a:ext cx="5995445" cy="11211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8" name="Rectangle 7">
            <a:extLst>
              <a:ext uri="{FF2B5EF4-FFF2-40B4-BE49-F238E27FC236}">
                <a16:creationId xmlns:a16="http://schemas.microsoft.com/office/drawing/2014/main" id="{A3C9C9CC-28F3-231A-EA41-00589EF3C01D}"/>
              </a:ext>
            </a:extLst>
          </p:cNvPr>
          <p:cNvSpPr/>
          <p:nvPr/>
        </p:nvSpPr>
        <p:spPr>
          <a:xfrm>
            <a:off x="460712" y="5673080"/>
            <a:ext cx="5977436" cy="11211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6125D2BC-2DAB-2AB9-B85C-36B813A8E504}"/>
              </a:ext>
            </a:extLst>
          </p:cNvPr>
          <p:cNvSpPr txBox="1"/>
          <p:nvPr/>
        </p:nvSpPr>
        <p:spPr>
          <a:xfrm>
            <a:off x="378181" y="738969"/>
            <a:ext cx="6059967" cy="954107"/>
          </a:xfrm>
          <a:prstGeom prst="rect">
            <a:avLst/>
          </a:prstGeom>
          <a:noFill/>
        </p:spPr>
        <p:txBody>
          <a:bodyPr wrap="square">
            <a:spAutoFit/>
          </a:bodyPr>
          <a:lstStyle/>
          <a:p>
            <a:r>
              <a:rPr lang="en-GB" sz="3200" b="1" dirty="0">
                <a:solidFill>
                  <a:srgbClr val="9AC43A"/>
                </a:solidFill>
                <a:latin typeface="+mj-lt"/>
              </a:rPr>
              <a:t>What has worked well?</a:t>
            </a:r>
          </a:p>
          <a:p>
            <a:r>
              <a:rPr lang="en-GB" sz="1200" dirty="0">
                <a:solidFill>
                  <a:srgbClr val="004C6B"/>
                </a:solidFill>
              </a:rPr>
              <a:t>Below is a list of the key positive aspects relating to hospitals between July and September 2024</a:t>
            </a:r>
          </a:p>
        </p:txBody>
      </p:sp>
      <p:sp>
        <p:nvSpPr>
          <p:cNvPr id="32" name="Rectangle 31">
            <a:extLst>
              <a:ext uri="{FF2B5EF4-FFF2-40B4-BE49-F238E27FC236}">
                <a16:creationId xmlns:a16="http://schemas.microsoft.com/office/drawing/2014/main" id="{63C2757E-2929-6B13-914C-AAF414D05665}"/>
              </a:ext>
            </a:extLst>
          </p:cNvPr>
          <p:cNvSpPr/>
          <p:nvPr/>
        </p:nvSpPr>
        <p:spPr>
          <a:xfrm>
            <a:off x="60340" y="10219487"/>
            <a:ext cx="6797660" cy="2478870"/>
          </a:xfrm>
          <a:prstGeom prst="rect">
            <a:avLst/>
          </a:prstGeom>
          <a:solidFill>
            <a:schemeClr val="accent1">
              <a:lumMod val="20000"/>
              <a:lumOff val="8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rgbClr val="000000"/>
                </a:solidFill>
              </a:rPr>
              <a:t>Check the Top 5 positive sub themes</a:t>
            </a:r>
          </a:p>
          <a:p>
            <a:endParaRPr lang="en-GB" dirty="0">
              <a:solidFill>
                <a:srgbClr val="000000"/>
              </a:solidFill>
            </a:endParaRPr>
          </a:p>
          <a:p>
            <a:r>
              <a:rPr lang="en-GB" dirty="0">
                <a:solidFill>
                  <a:srgbClr val="000000"/>
                </a:solidFill>
              </a:rPr>
              <a:t>You should also check the list of top 5 positive sub-themes in case any of them do not feature in the top 10 themes chart. You might identify additional issues you want to use on this slide.</a:t>
            </a:r>
          </a:p>
          <a:p>
            <a:endParaRPr lang="en-GB" dirty="0">
              <a:solidFill>
                <a:srgbClr val="000000"/>
              </a:solidFill>
            </a:endParaRPr>
          </a:p>
          <a:p>
            <a:r>
              <a:rPr lang="en-GB" dirty="0">
                <a:solidFill>
                  <a:srgbClr val="000000"/>
                </a:solidFill>
              </a:rPr>
              <a:t>Data location: </a:t>
            </a:r>
            <a:r>
              <a:rPr lang="en-GB" b="1" dirty="0">
                <a:solidFill>
                  <a:srgbClr val="000000"/>
                </a:solidFill>
              </a:rPr>
              <a:t>Hospital analysis</a:t>
            </a:r>
          </a:p>
        </p:txBody>
      </p:sp>
      <p:sp>
        <p:nvSpPr>
          <p:cNvPr id="3" name="TextBox 2">
            <a:extLst>
              <a:ext uri="{FF2B5EF4-FFF2-40B4-BE49-F238E27FC236}">
                <a16:creationId xmlns:a16="http://schemas.microsoft.com/office/drawing/2014/main" id="{22A501F9-44EE-5DFF-D7E0-D1000F5E4CF3}"/>
              </a:ext>
            </a:extLst>
          </p:cNvPr>
          <p:cNvSpPr txBox="1"/>
          <p:nvPr/>
        </p:nvSpPr>
        <p:spPr>
          <a:xfrm>
            <a:off x="1480568" y="1928664"/>
            <a:ext cx="49727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D83C8E"/>
                </a:solidFill>
                <a:effectLst/>
                <a:uLnTx/>
                <a:uFillTx/>
                <a:ea typeface="+mn-ea"/>
                <a:cs typeface="+mn-cs"/>
              </a:rPr>
              <a:t>Quality of Treatment</a:t>
            </a:r>
          </a:p>
          <a:p>
            <a:pPr>
              <a:defRPr/>
            </a:pPr>
            <a:r>
              <a:rPr lang="en-GB" sz="1200" b="0" i="0" dirty="0">
                <a:solidFill>
                  <a:srgbClr val="004C6B"/>
                </a:solidFill>
                <a:effectLst/>
              </a:rPr>
              <a:t>87% of the reviews were favourable with the quality of treatment, with residents satisfied with what they received. Many noted the caring nature, and overall quality of care and treatment received by the health staff that tended to them.</a:t>
            </a: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99DCF6C9-826F-A4CA-1CFD-DF2F54735656}"/>
              </a:ext>
            </a:extLst>
          </p:cNvPr>
          <p:cNvSpPr txBox="1"/>
          <p:nvPr/>
        </p:nvSpPr>
        <p:spPr>
          <a:xfrm>
            <a:off x="1484784" y="3318073"/>
            <a:ext cx="49727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D83C8E"/>
                </a:solidFill>
                <a:effectLst/>
                <a:uLnTx/>
                <a:uFillTx/>
                <a:ea typeface="+mn-ea"/>
                <a:cs typeface="+mn-cs"/>
              </a:rPr>
              <a:t>Staff Attitudes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4C6B"/>
                </a:solidFill>
                <a:effectLst/>
              </a:rPr>
              <a:t>91% of the reviews highlighted positive experiences with the attitudes of the staff. Residents expressed appreciation for the supportive, kind, understanding and patient nature of the staff</a:t>
            </a:r>
            <a:r>
              <a:rPr lang="en-GB" sz="1200" dirty="0">
                <a:solidFill>
                  <a:srgbClr val="D83C8E"/>
                </a:solidFill>
              </a:rPr>
              <a:t>.</a:t>
            </a:r>
            <a:endParaRPr kumimoji="0" lang="en-GB" sz="1200" b="0" i="0" u="none" strike="noStrike" kern="1200" cap="none" spc="0" normalizeH="0" baseline="0" noProof="0" dirty="0">
              <a:ln>
                <a:noFill/>
              </a:ln>
              <a:solidFill>
                <a:srgbClr val="D83C8E"/>
              </a:solidFill>
              <a:effectLst/>
              <a:uLnTx/>
              <a:uFillTx/>
              <a:ea typeface="+mn-ea"/>
              <a:cs typeface="+mn-cs"/>
            </a:endParaRPr>
          </a:p>
        </p:txBody>
      </p:sp>
      <p:sp>
        <p:nvSpPr>
          <p:cNvPr id="9" name="TextBox 8">
            <a:extLst>
              <a:ext uri="{FF2B5EF4-FFF2-40B4-BE49-F238E27FC236}">
                <a16:creationId xmlns:a16="http://schemas.microsoft.com/office/drawing/2014/main" id="{FF7CBBB9-9ACC-0BD5-B021-66E0BCBF5B93}"/>
              </a:ext>
            </a:extLst>
          </p:cNvPr>
          <p:cNvSpPr txBox="1"/>
          <p:nvPr/>
        </p:nvSpPr>
        <p:spPr>
          <a:xfrm>
            <a:off x="1442530" y="4448549"/>
            <a:ext cx="4972768" cy="1015663"/>
          </a:xfrm>
          <a:prstGeom prst="rect">
            <a:avLst/>
          </a:prstGeom>
          <a:noFill/>
        </p:spPr>
        <p:txBody>
          <a:bodyPr wrap="square" lIns="91440" tIns="45720" rIns="91440" bIns="45720" rtlCol="0" anchor="t">
            <a:spAutoFit/>
          </a:bodyPr>
          <a:lstStyle/>
          <a:p>
            <a:r>
              <a:rPr lang="en-GB" sz="1200" dirty="0">
                <a:solidFill>
                  <a:srgbClr val="D83C8E"/>
                </a:solidFill>
              </a:rPr>
              <a:t>Communication with patients (treatment explanation, verbal advice)</a:t>
            </a:r>
          </a:p>
          <a:p>
            <a:r>
              <a:rPr lang="en-GB" sz="1200" dirty="0">
                <a:solidFill>
                  <a:srgbClr val="004C6B"/>
                </a:solidFill>
              </a:rPr>
              <a:t>75% of the reviews surrounding communication with patients (treatment explanation and verbal advice) were positive. With patients were pleased with the advice and responsive nature</a:t>
            </a:r>
            <a:r>
              <a:rPr lang="en-GB" sz="1200" dirty="0">
                <a:solidFill>
                  <a:srgbClr val="004C6B"/>
                </a:solidFill>
                <a:highlight>
                  <a:srgbClr val="E5F5FB"/>
                </a:highlight>
              </a:rPr>
              <a:t>.</a:t>
            </a:r>
          </a:p>
        </p:txBody>
      </p:sp>
      <p:sp>
        <p:nvSpPr>
          <p:cNvPr id="11" name="TextBox 10">
            <a:extLst>
              <a:ext uri="{FF2B5EF4-FFF2-40B4-BE49-F238E27FC236}">
                <a16:creationId xmlns:a16="http://schemas.microsoft.com/office/drawing/2014/main" id="{D8BBE618-4D48-A909-D440-1CEBA33C206D}"/>
              </a:ext>
            </a:extLst>
          </p:cNvPr>
          <p:cNvSpPr txBox="1"/>
          <p:nvPr/>
        </p:nvSpPr>
        <p:spPr>
          <a:xfrm>
            <a:off x="1484784" y="5755084"/>
            <a:ext cx="4972768" cy="1015663"/>
          </a:xfrm>
          <a:prstGeom prst="rect">
            <a:avLst/>
          </a:prstGeom>
          <a:noFill/>
        </p:spPr>
        <p:txBody>
          <a:bodyPr wrap="square" rtlCol="0">
            <a:spAutoFit/>
          </a:bodyPr>
          <a:lstStyle/>
          <a:p>
            <a:r>
              <a:rPr lang="en-GB" sz="1200" dirty="0">
                <a:solidFill>
                  <a:srgbClr val="D83C8E"/>
                </a:solidFill>
              </a:rPr>
              <a:t>Suitability</a:t>
            </a:r>
          </a:p>
          <a:p>
            <a:r>
              <a:rPr lang="en-GB" sz="1200" dirty="0">
                <a:solidFill>
                  <a:srgbClr val="004C6B"/>
                </a:solidFill>
              </a:rPr>
              <a:t>96% of comments that were around the suitability of the staff that they spoke to and tended to them were positive. With patients pointing out how helpful and suitable to the staff were that tended to their needs.</a:t>
            </a:r>
          </a:p>
        </p:txBody>
      </p:sp>
      <p:pic>
        <p:nvPicPr>
          <p:cNvPr id="12" name="Graphic 11" descr="Adhesive Bandage with solid fill">
            <a:extLst>
              <a:ext uri="{FF2B5EF4-FFF2-40B4-BE49-F238E27FC236}">
                <a16:creationId xmlns:a16="http://schemas.microsoft.com/office/drawing/2014/main" id="{91E96DE9-4D41-99BB-B9C0-06D0DCB62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680" y="2022376"/>
            <a:ext cx="914400" cy="914400"/>
          </a:xfrm>
          <a:prstGeom prst="rect">
            <a:avLst/>
          </a:prstGeom>
        </p:spPr>
      </p:pic>
      <p:pic>
        <p:nvPicPr>
          <p:cNvPr id="13" name="Picture 12" descr="Icon&#10;&#10;Description automatically generated">
            <a:extLst>
              <a:ext uri="{FF2B5EF4-FFF2-40B4-BE49-F238E27FC236}">
                <a16:creationId xmlns:a16="http://schemas.microsoft.com/office/drawing/2014/main" id="{FB5CE898-41FE-1941-C6A5-AB38923FD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25" y="3364458"/>
            <a:ext cx="765448" cy="765448"/>
          </a:xfrm>
          <a:prstGeom prst="rect">
            <a:avLst/>
          </a:prstGeom>
        </p:spPr>
      </p:pic>
      <p:pic>
        <p:nvPicPr>
          <p:cNvPr id="15" name="Graphic 14" descr="Doctor male with solid fill">
            <a:extLst>
              <a:ext uri="{FF2B5EF4-FFF2-40B4-BE49-F238E27FC236}">
                <a16:creationId xmlns:a16="http://schemas.microsoft.com/office/drawing/2014/main" id="{8D1ACC64-690C-015F-3619-5AE470813C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103" y="4488954"/>
            <a:ext cx="914400" cy="914400"/>
          </a:xfrm>
          <a:prstGeom prst="rect">
            <a:avLst/>
          </a:prstGeom>
        </p:spPr>
      </p:pic>
      <p:pic>
        <p:nvPicPr>
          <p:cNvPr id="17" name="Graphic 16" descr="Group with solid fill">
            <a:extLst>
              <a:ext uri="{FF2B5EF4-FFF2-40B4-BE49-F238E27FC236}">
                <a16:creationId xmlns:a16="http://schemas.microsoft.com/office/drawing/2014/main" id="{1F9F9C95-0484-C25F-8821-5E9BB34374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103" y="5778311"/>
            <a:ext cx="914400" cy="914400"/>
          </a:xfrm>
          <a:prstGeom prst="rect">
            <a:avLst/>
          </a:prstGeom>
        </p:spPr>
      </p:pic>
    </p:spTree>
    <p:extLst>
      <p:ext uri="{BB962C8B-B14F-4D97-AF65-F5344CB8AC3E}">
        <p14:creationId xmlns:p14="http://schemas.microsoft.com/office/powerpoint/2010/main" val="381144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0711" y="1921600"/>
            <a:ext cx="5976282" cy="17851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28" name="Rectangle 27">
            <a:extLst>
              <a:ext uri="{FF2B5EF4-FFF2-40B4-BE49-F238E27FC236}">
                <a16:creationId xmlns:a16="http://schemas.microsoft.com/office/drawing/2014/main" id="{465A4C6C-9D20-2782-515C-DA58C568AF31}"/>
              </a:ext>
            </a:extLst>
          </p:cNvPr>
          <p:cNvSpPr/>
          <p:nvPr/>
        </p:nvSpPr>
        <p:spPr>
          <a:xfrm>
            <a:off x="461366" y="3872880"/>
            <a:ext cx="5976282" cy="11587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9" name="Rectangle 28">
            <a:extLst>
              <a:ext uri="{FF2B5EF4-FFF2-40B4-BE49-F238E27FC236}">
                <a16:creationId xmlns:a16="http://schemas.microsoft.com/office/drawing/2014/main" id="{2E60E398-B471-62CF-877B-803F6FE3BC01}"/>
              </a:ext>
            </a:extLst>
          </p:cNvPr>
          <p:cNvSpPr/>
          <p:nvPr/>
        </p:nvSpPr>
        <p:spPr>
          <a:xfrm>
            <a:off x="460711" y="5185271"/>
            <a:ext cx="5996841" cy="15696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8" name="Rectangle 7">
            <a:extLst>
              <a:ext uri="{FF2B5EF4-FFF2-40B4-BE49-F238E27FC236}">
                <a16:creationId xmlns:a16="http://schemas.microsoft.com/office/drawing/2014/main" id="{A3C9C9CC-28F3-231A-EA41-00589EF3C01D}"/>
              </a:ext>
            </a:extLst>
          </p:cNvPr>
          <p:cNvSpPr/>
          <p:nvPr/>
        </p:nvSpPr>
        <p:spPr>
          <a:xfrm>
            <a:off x="460712" y="6897216"/>
            <a:ext cx="5976282" cy="12078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 name="Text Placeholder 4">
            <a:extLst>
              <a:ext uri="{FF2B5EF4-FFF2-40B4-BE49-F238E27FC236}">
                <a16:creationId xmlns:a16="http://schemas.microsoft.com/office/drawing/2014/main" id="{FEEBB2EE-6DD3-00EC-64AF-EDEE0885F7CD}"/>
              </a:ext>
            </a:extLst>
          </p:cNvPr>
          <p:cNvSpPr txBox="1">
            <a:spLocks noGrp="1"/>
          </p:cNvSpPr>
          <p:nvPr>
            <p:ph type="body" sz="quarter" idx="22"/>
          </p:nvPr>
        </p:nvSpPr>
        <p:spPr>
          <a:xfrm>
            <a:off x="460711" y="799410"/>
            <a:ext cx="5976937" cy="861774"/>
          </a:xfrm>
          <a:prstGeom prst="rect">
            <a:avLst/>
          </a:prstGeom>
          <a:noFill/>
        </p:spPr>
        <p:txBody>
          <a:bodyPr wrap="square">
            <a:spAutoFit/>
          </a:bodyPr>
          <a:lstStyle/>
          <a:p>
            <a:r>
              <a:rPr lang="en-GB" sz="3200" b="1" dirty="0">
                <a:solidFill>
                  <a:srgbClr val="D83C8E"/>
                </a:solidFill>
              </a:rPr>
              <a:t>What could be improved?</a:t>
            </a:r>
          </a:p>
          <a:p>
            <a:r>
              <a:rPr lang="en-GB" sz="1200" b="0" dirty="0">
                <a:solidFill>
                  <a:srgbClr val="004C6B"/>
                </a:solidFill>
              </a:rPr>
              <a:t>Below is a list of the key areas for improvement relating to hospitals between July and September 2024</a:t>
            </a:r>
            <a:endParaRPr lang="en-GB" b="1" dirty="0">
              <a:solidFill>
                <a:srgbClr val="D83C8E"/>
              </a:solidFill>
            </a:endParaRPr>
          </a:p>
        </p:txBody>
      </p:sp>
      <p:sp>
        <p:nvSpPr>
          <p:cNvPr id="3" name="TextBox 2">
            <a:extLst>
              <a:ext uri="{FF2B5EF4-FFF2-40B4-BE49-F238E27FC236}">
                <a16:creationId xmlns:a16="http://schemas.microsoft.com/office/drawing/2014/main" id="{AC9B315A-6CA3-7BE6-7572-A746ACFFF38E}"/>
              </a:ext>
            </a:extLst>
          </p:cNvPr>
          <p:cNvSpPr txBox="1"/>
          <p:nvPr/>
        </p:nvSpPr>
        <p:spPr>
          <a:xfrm>
            <a:off x="1552576" y="1994282"/>
            <a:ext cx="4972768" cy="1569660"/>
          </a:xfrm>
          <a:prstGeom prst="rect">
            <a:avLst/>
          </a:prstGeom>
          <a:noFill/>
        </p:spPr>
        <p:txBody>
          <a:bodyPr wrap="square" rtlCol="0">
            <a:spAutoFit/>
          </a:bodyPr>
          <a:lstStyle/>
          <a:p>
            <a:r>
              <a:rPr lang="en-GB" sz="1200" dirty="0">
                <a:solidFill>
                  <a:srgbClr val="D83C8E"/>
                </a:solidFill>
              </a:rPr>
              <a:t>Waiting Times (punctuality and queueing on arrival)</a:t>
            </a:r>
          </a:p>
          <a:p>
            <a:r>
              <a:rPr lang="en-GB" sz="1200" dirty="0">
                <a:solidFill>
                  <a:srgbClr val="004C6B"/>
                </a:solidFill>
              </a:rPr>
              <a:t>68% of comments relating to the waiting times were negative with patients touching upon the length of time they had to wait to see a health professional at the hospital. Many of these comments were around the A&amp;E departments, with patients expressing their frustration with the hours and hours they must wait to see a doctor, especially as it is an emergency-type department.</a:t>
            </a:r>
          </a:p>
        </p:txBody>
      </p:sp>
      <p:sp>
        <p:nvSpPr>
          <p:cNvPr id="6" name="TextBox 5">
            <a:extLst>
              <a:ext uri="{FF2B5EF4-FFF2-40B4-BE49-F238E27FC236}">
                <a16:creationId xmlns:a16="http://schemas.microsoft.com/office/drawing/2014/main" id="{22234C23-4A67-9E43-7AE8-68338092477A}"/>
              </a:ext>
            </a:extLst>
          </p:cNvPr>
          <p:cNvSpPr txBox="1"/>
          <p:nvPr/>
        </p:nvSpPr>
        <p:spPr>
          <a:xfrm>
            <a:off x="1628800" y="3937337"/>
            <a:ext cx="47678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D83C8E"/>
                </a:solidFill>
              </a:rPr>
              <a:t>Appointment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6B"/>
                </a:solidFill>
              </a:rPr>
              <a:t>42% of reviews related to Appointment Availability were negative with patients. Many pointed out the length of the waiting lists, cancellations, and delays. </a:t>
            </a:r>
            <a:endParaRPr lang="en-GB" sz="1200" b="0" dirty="0">
              <a:solidFill>
                <a:srgbClr val="004C6B"/>
              </a:solidFill>
            </a:endParaRPr>
          </a:p>
        </p:txBody>
      </p:sp>
      <p:sp>
        <p:nvSpPr>
          <p:cNvPr id="9" name="TextBox 8">
            <a:extLst>
              <a:ext uri="{FF2B5EF4-FFF2-40B4-BE49-F238E27FC236}">
                <a16:creationId xmlns:a16="http://schemas.microsoft.com/office/drawing/2014/main" id="{005D048E-322E-96F0-7219-812C0AFC5FC7}"/>
              </a:ext>
            </a:extLst>
          </p:cNvPr>
          <p:cNvSpPr txBox="1"/>
          <p:nvPr/>
        </p:nvSpPr>
        <p:spPr>
          <a:xfrm>
            <a:off x="1628800" y="5266344"/>
            <a:ext cx="4767834" cy="12772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D83C8E"/>
                </a:solidFill>
              </a:rPr>
              <a:t>Staffing levels(Staff)</a:t>
            </a:r>
          </a:p>
          <a:p>
            <a:pPr>
              <a:defRPr/>
            </a:pPr>
            <a:r>
              <a:rPr lang="en-GB" sz="1100" b="0" i="0" dirty="0">
                <a:solidFill>
                  <a:srgbClr val="004C6B"/>
                </a:solidFill>
                <a:effectLst/>
              </a:rPr>
              <a:t>A notable 93% of reviews regarding staffing levels were negative. Many comments focused on the shortage of staff which they noted is contributing to patients feeling </a:t>
            </a:r>
            <a:r>
              <a:rPr lang="en-GB" sz="1100">
                <a:solidFill>
                  <a:srgbClr val="004C6B"/>
                </a:solidFill>
              </a:rPr>
              <a:t>that </a:t>
            </a:r>
            <a:r>
              <a:rPr lang="en-GB" sz="1100" b="0" i="0" dirty="0">
                <a:solidFill>
                  <a:srgbClr val="004C6B"/>
                </a:solidFill>
                <a:effectLst/>
              </a:rPr>
              <a:t>the staff </a:t>
            </a:r>
            <a:r>
              <a:rPr lang="en-GB" sz="1100">
                <a:solidFill>
                  <a:srgbClr val="004C6B"/>
                </a:solidFill>
              </a:rPr>
              <a:t>is </a:t>
            </a:r>
            <a:r>
              <a:rPr lang="en-GB" sz="1100" b="0" i="0" dirty="0">
                <a:solidFill>
                  <a:srgbClr val="004C6B"/>
                </a:solidFill>
                <a:effectLst/>
              </a:rPr>
              <a:t>overworked which in turn means they must wait longer to be,</a:t>
            </a:r>
            <a:r>
              <a:rPr lang="en-GB" sz="1100">
                <a:solidFill>
                  <a:srgbClr val="004C6B"/>
                </a:solidFill>
              </a:rPr>
              <a:t> seen. This</a:t>
            </a:r>
            <a:r>
              <a:rPr lang="en-GB" sz="1100" b="0" i="0" dirty="0">
                <a:solidFill>
                  <a:srgbClr val="004C6B"/>
                </a:solidFill>
                <a:effectLst/>
              </a:rPr>
              <a:t> also could affect the quality of treatment received because of the stress and pressure health staff will be </a:t>
            </a:r>
            <a:r>
              <a:rPr lang="en-GB" sz="1100" dirty="0">
                <a:solidFill>
                  <a:srgbClr val="004C6B"/>
                </a:solidFill>
              </a:rPr>
              <a:t>under.</a:t>
            </a:r>
            <a:r>
              <a:rPr lang="en-GB" sz="1100" b="0" i="0" dirty="0">
                <a:solidFill>
                  <a:srgbClr val="004C6B"/>
                </a:solidFill>
                <a:effectLst/>
              </a:rPr>
              <a:t> </a:t>
            </a:r>
            <a:endParaRPr lang="en-GB" sz="1100" dirty="0">
              <a:solidFill>
                <a:srgbClr val="D83C8E"/>
              </a:solidFill>
            </a:endParaRPr>
          </a:p>
        </p:txBody>
      </p:sp>
      <p:sp>
        <p:nvSpPr>
          <p:cNvPr id="11" name="TextBox 10">
            <a:extLst>
              <a:ext uri="{FF2B5EF4-FFF2-40B4-BE49-F238E27FC236}">
                <a16:creationId xmlns:a16="http://schemas.microsoft.com/office/drawing/2014/main" id="{19BCA676-051F-8460-52C5-59FE22C0AEEF}"/>
              </a:ext>
            </a:extLst>
          </p:cNvPr>
          <p:cNvSpPr txBox="1"/>
          <p:nvPr/>
        </p:nvSpPr>
        <p:spPr>
          <a:xfrm>
            <a:off x="1628800" y="6969224"/>
            <a:ext cx="4680520"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D83C8E"/>
                </a:solidFill>
                <a:effectLst/>
                <a:uLnTx/>
                <a:uFillTx/>
                <a:latin typeface="Poppins Light"/>
                <a:ea typeface="+mn-ea"/>
                <a:cs typeface="+mn-cs"/>
              </a:rPr>
              <a:t>Getting through on the telephone</a:t>
            </a:r>
          </a:p>
          <a:p>
            <a:pPr>
              <a:defRPr/>
            </a:pPr>
            <a:r>
              <a:rPr lang="en-GB" sz="1200" dirty="0">
                <a:solidFill>
                  <a:srgbClr val="004C6B"/>
                </a:solidFill>
                <a:latin typeface="Poppins Light"/>
              </a:rPr>
              <a:t>82% of comments relating to getting through on the telephone were negative with patients expressing their frustration with trying to get access via the phone to the right department or to the hospital in general.</a:t>
            </a:r>
            <a:endParaRPr lang="en-GB" sz="1200" b="0" i="0" u="none" strike="noStrike" kern="1200" cap="none" spc="0" normalizeH="0" baseline="0" noProof="0" dirty="0">
              <a:ln>
                <a:noFill/>
              </a:ln>
              <a:solidFill>
                <a:srgbClr val="004C6B"/>
              </a:solidFill>
              <a:effectLst/>
              <a:highlight>
                <a:srgbClr val="00FF00"/>
              </a:highlight>
              <a:uLnTx/>
              <a:uFillTx/>
              <a:latin typeface="Poppins Light"/>
              <a:cs typeface="Poppins Light"/>
            </a:endParaRPr>
          </a:p>
        </p:txBody>
      </p:sp>
      <p:pic>
        <p:nvPicPr>
          <p:cNvPr id="12" name="Graphic 11" descr="Stopwatch with solid fill">
            <a:extLst>
              <a:ext uri="{FF2B5EF4-FFF2-40B4-BE49-F238E27FC236}">
                <a16:creationId xmlns:a16="http://schemas.microsoft.com/office/drawing/2014/main" id="{025A7D7C-7F57-BCAA-3C0A-6244AFF181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930" y="2310408"/>
            <a:ext cx="914400" cy="914400"/>
          </a:xfrm>
          <a:prstGeom prst="rect">
            <a:avLst/>
          </a:prstGeom>
        </p:spPr>
      </p:pic>
      <p:pic>
        <p:nvPicPr>
          <p:cNvPr id="13" name="Graphic 12" descr="Daily calendar with solid fill">
            <a:extLst>
              <a:ext uri="{FF2B5EF4-FFF2-40B4-BE49-F238E27FC236}">
                <a16:creationId xmlns:a16="http://schemas.microsoft.com/office/drawing/2014/main" id="{2316AD79-1430-E6D5-5447-DE25F3A5A1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930" y="3966592"/>
            <a:ext cx="914400" cy="914400"/>
          </a:xfrm>
          <a:prstGeom prst="rect">
            <a:avLst/>
          </a:prstGeom>
        </p:spPr>
      </p:pic>
      <p:pic>
        <p:nvPicPr>
          <p:cNvPr id="14" name="Picture 13">
            <a:extLst>
              <a:ext uri="{FF2B5EF4-FFF2-40B4-BE49-F238E27FC236}">
                <a16:creationId xmlns:a16="http://schemas.microsoft.com/office/drawing/2014/main" id="{16EDEC3C-C14D-2A14-D8C7-36F87EC242BB}"/>
              </a:ext>
            </a:extLst>
          </p:cNvPr>
          <p:cNvPicPr>
            <a:picLocks noChangeAspect="1"/>
          </p:cNvPicPr>
          <p:nvPr/>
        </p:nvPicPr>
        <p:blipFill>
          <a:blip r:embed="rId6"/>
          <a:stretch>
            <a:fillRect/>
          </a:stretch>
        </p:blipFill>
        <p:spPr>
          <a:xfrm>
            <a:off x="638097" y="5445081"/>
            <a:ext cx="914479" cy="914479"/>
          </a:xfrm>
          <a:prstGeom prst="rect">
            <a:avLst/>
          </a:prstGeom>
        </p:spPr>
      </p:pic>
      <p:pic>
        <p:nvPicPr>
          <p:cNvPr id="15" name="Graphic 14" descr="Speaker phone with solid fill">
            <a:extLst>
              <a:ext uri="{FF2B5EF4-FFF2-40B4-BE49-F238E27FC236}">
                <a16:creationId xmlns:a16="http://schemas.microsoft.com/office/drawing/2014/main" id="{12893489-BB44-7F48-ECD0-DBE5040828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392" y="6990928"/>
            <a:ext cx="914400" cy="914400"/>
          </a:xfrm>
          <a:prstGeom prst="rect">
            <a:avLst/>
          </a:prstGeom>
        </p:spPr>
      </p:pic>
    </p:spTree>
    <p:extLst>
      <p:ext uri="{BB962C8B-B14F-4D97-AF65-F5344CB8AC3E}">
        <p14:creationId xmlns:p14="http://schemas.microsoft.com/office/powerpoint/2010/main" val="320043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587D7-5431-F487-7719-E58E7EADF1C3}"/>
              </a:ext>
            </a:extLst>
          </p:cNvPr>
          <p:cNvSpPr>
            <a:spLocks noGrp="1"/>
          </p:cNvSpPr>
          <p:nvPr>
            <p:ph type="sldNum" sz="quarter" idx="12"/>
          </p:nvPr>
        </p:nvSpPr>
        <p:spPr>
          <a:xfrm>
            <a:off x="5876552" y="344528"/>
            <a:ext cx="581000" cy="360000"/>
          </a:xfrm>
        </p:spPr>
        <p:txBody>
          <a:bodyPr/>
          <a:lstStyle/>
          <a:p>
            <a:fld id="{9295DF58-4118-4551-8C61-1A7ED177FA2D}" type="slidenum">
              <a:rPr lang="en-GB" noProof="0" smtClean="0"/>
              <a:pPr/>
              <a:t>3</a:t>
            </a:fld>
            <a:endParaRPr lang="en-GB" noProof="0" dirty="0"/>
          </a:p>
        </p:txBody>
      </p:sp>
      <p:sp>
        <p:nvSpPr>
          <p:cNvPr id="5" name="Content Placeholder 4">
            <a:extLst>
              <a:ext uri="{FF2B5EF4-FFF2-40B4-BE49-F238E27FC236}">
                <a16:creationId xmlns:a16="http://schemas.microsoft.com/office/drawing/2014/main" id="{EFFEB019-7200-E72F-9873-077665ABEF62}"/>
              </a:ext>
            </a:extLst>
          </p:cNvPr>
          <p:cNvSpPr>
            <a:spLocks noGrp="1"/>
          </p:cNvSpPr>
          <p:nvPr>
            <p:ph idx="25"/>
          </p:nvPr>
        </p:nvSpPr>
        <p:spPr>
          <a:xfrm>
            <a:off x="764705" y="6997703"/>
            <a:ext cx="2434500" cy="792000"/>
          </a:xfrm>
        </p:spPr>
        <p:txBody>
          <a:bodyPr/>
          <a:lstStyle/>
          <a:p>
            <a:r>
              <a:rPr lang="en-GB" sz="1200" dirty="0">
                <a:solidFill>
                  <a:schemeClr val="tx1"/>
                </a:solidFill>
              </a:rPr>
              <a:t>Providing promotional materials and surveys in </a:t>
            </a:r>
            <a:r>
              <a:rPr lang="en-GB" sz="1200" dirty="0">
                <a:solidFill>
                  <a:srgbClr val="D83C8E"/>
                </a:solidFill>
              </a:rPr>
              <a:t>accessible formats </a:t>
            </a:r>
          </a:p>
        </p:txBody>
      </p:sp>
      <p:sp>
        <p:nvSpPr>
          <p:cNvPr id="6" name="Content Placeholder 5">
            <a:extLst>
              <a:ext uri="{FF2B5EF4-FFF2-40B4-BE49-F238E27FC236}">
                <a16:creationId xmlns:a16="http://schemas.microsoft.com/office/drawing/2014/main" id="{2B4157C3-5872-2A6A-B0B3-BD4A4976106D}"/>
              </a:ext>
            </a:extLst>
          </p:cNvPr>
          <p:cNvSpPr>
            <a:spLocks noGrp="1"/>
          </p:cNvSpPr>
          <p:nvPr>
            <p:ph idx="26"/>
          </p:nvPr>
        </p:nvSpPr>
        <p:spPr>
          <a:xfrm>
            <a:off x="3658796" y="6847060"/>
            <a:ext cx="2432782" cy="792000"/>
          </a:xfrm>
        </p:spPr>
        <p:txBody>
          <a:bodyPr/>
          <a:lstStyle/>
          <a:p>
            <a:r>
              <a:rPr lang="en-GB" sz="1200" dirty="0">
                <a:solidFill>
                  <a:srgbClr val="D83C8E"/>
                </a:solidFill>
              </a:rPr>
              <a:t>Training volunteers </a:t>
            </a:r>
            <a:r>
              <a:rPr lang="en-GB" sz="1200" dirty="0">
                <a:solidFill>
                  <a:schemeClr val="tx1"/>
                </a:solidFill>
              </a:rPr>
              <a:t>to support engagement across the borough allowing us to reach a wider range of people and communities</a:t>
            </a:r>
          </a:p>
        </p:txBody>
      </p:sp>
      <p:sp>
        <p:nvSpPr>
          <p:cNvPr id="10" name="Title 12">
            <a:extLst>
              <a:ext uri="{FF2B5EF4-FFF2-40B4-BE49-F238E27FC236}">
                <a16:creationId xmlns:a16="http://schemas.microsoft.com/office/drawing/2014/main" id="{C1A8F0D6-01B0-FA2F-F30D-D860EFB3E3BD}"/>
              </a:ext>
            </a:extLst>
          </p:cNvPr>
          <p:cNvSpPr txBox="1">
            <a:spLocks/>
          </p:cNvSpPr>
          <p:nvPr/>
        </p:nvSpPr>
        <p:spPr>
          <a:xfrm>
            <a:off x="363974" y="611477"/>
            <a:ext cx="5976000" cy="432000"/>
          </a:xfrm>
          <a:prstGeom prst="rect">
            <a:avLst/>
          </a:prstGeom>
        </p:spPr>
        <p:txBody>
          <a:bodyPr/>
          <a:lst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a:lstStyle>
          <a:p>
            <a:r>
              <a:rPr lang="en-GB" sz="3200" dirty="0">
                <a:solidFill>
                  <a:srgbClr val="D83C8E"/>
                </a:solidFill>
              </a:rPr>
              <a:t>Introduction</a:t>
            </a:r>
          </a:p>
        </p:txBody>
      </p:sp>
      <p:sp>
        <p:nvSpPr>
          <p:cNvPr id="11" name="Content Placeholder 3">
            <a:extLst>
              <a:ext uri="{FF2B5EF4-FFF2-40B4-BE49-F238E27FC236}">
                <a16:creationId xmlns:a16="http://schemas.microsoft.com/office/drawing/2014/main" id="{5903AAFA-D7B6-D9E2-952A-72ACD2B2796E}"/>
              </a:ext>
            </a:extLst>
          </p:cNvPr>
          <p:cNvSpPr txBox="1">
            <a:spLocks/>
          </p:cNvSpPr>
          <p:nvPr/>
        </p:nvSpPr>
        <p:spPr>
          <a:xfrm>
            <a:off x="363974" y="1319905"/>
            <a:ext cx="6337424" cy="509275"/>
          </a:xfrm>
          <a:prstGeom prst="rect">
            <a:avLst/>
          </a:prstGeom>
        </p:spPr>
        <p:txBody>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solidFill>
                  <a:srgbClr val="004C6B"/>
                </a:solidFill>
              </a:rPr>
              <a:t>Patient Experience Programme </a:t>
            </a:r>
          </a:p>
          <a:p>
            <a:pPr lvl="1"/>
            <a:r>
              <a:rPr lang="en-GB" sz="1200" dirty="0"/>
              <a:t>Healthwatch Ealing is your local health and social care champion. Through our Patient Experience Programme (PEP), we hear the experiences of residents and people who have used health and care services in our borough. </a:t>
            </a:r>
          </a:p>
          <a:p>
            <a:pPr lvl="1"/>
            <a:endParaRPr lang="en-GB" sz="1200" dirty="0"/>
          </a:p>
          <a:p>
            <a:pPr lvl="1"/>
            <a:r>
              <a:rPr lang="en-GB" sz="1200" dirty="0"/>
              <a:t>They tell us what is working well and what could be improved allowing us to share local issues with decision makers who have the power to make changes. </a:t>
            </a:r>
          </a:p>
          <a:p>
            <a:pPr lvl="1"/>
            <a:endParaRPr lang="en-GB" sz="1200" dirty="0"/>
          </a:p>
          <a:p>
            <a:pPr lvl="1"/>
            <a:r>
              <a:rPr lang="en-GB" sz="1200" dirty="0"/>
              <a:t>Every three months we produce this report to raise awareness about patient experience and share recommendations on how services could be improved.</a:t>
            </a:r>
          </a:p>
          <a:p>
            <a:endParaRPr lang="en-GB" dirty="0"/>
          </a:p>
        </p:txBody>
      </p:sp>
      <p:cxnSp>
        <p:nvCxnSpPr>
          <p:cNvPr id="12" name="Straight Connector 11">
            <a:extLst>
              <a:ext uri="{FF2B5EF4-FFF2-40B4-BE49-F238E27FC236}">
                <a16:creationId xmlns:a16="http://schemas.microsoft.com/office/drawing/2014/main" id="{48A74FDD-F29A-4280-4534-5DAB53B9E90C}"/>
              </a:ext>
            </a:extLst>
          </p:cNvPr>
          <p:cNvCxnSpPr>
            <a:cxnSpLocks/>
          </p:cNvCxnSpPr>
          <p:nvPr/>
        </p:nvCxnSpPr>
        <p:spPr>
          <a:xfrm>
            <a:off x="462900" y="3584848"/>
            <a:ext cx="5994652"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2FC5699-2480-DE6A-E2F4-D401B0379BBE}"/>
              </a:ext>
            </a:extLst>
          </p:cNvPr>
          <p:cNvSpPr txBox="1"/>
          <p:nvPr/>
        </p:nvSpPr>
        <p:spPr>
          <a:xfrm>
            <a:off x="390892" y="3627944"/>
            <a:ext cx="5616624" cy="338554"/>
          </a:xfrm>
          <a:prstGeom prst="rect">
            <a:avLst/>
          </a:prstGeom>
          <a:noFill/>
        </p:spPr>
        <p:txBody>
          <a:bodyPr wrap="square" rtlCol="0">
            <a:spAutoFit/>
          </a:bodyPr>
          <a:lstStyle/>
          <a:p>
            <a:r>
              <a:rPr lang="en-GB" sz="1600" b="1" dirty="0"/>
              <a:t>Methodology</a:t>
            </a:r>
          </a:p>
        </p:txBody>
      </p:sp>
      <p:sp>
        <p:nvSpPr>
          <p:cNvPr id="17" name="Content Placeholder 19">
            <a:extLst>
              <a:ext uri="{FF2B5EF4-FFF2-40B4-BE49-F238E27FC236}">
                <a16:creationId xmlns:a16="http://schemas.microsoft.com/office/drawing/2014/main" id="{0E0C6496-8684-9F0F-63BE-49D0710392F6}"/>
              </a:ext>
            </a:extLst>
          </p:cNvPr>
          <p:cNvSpPr>
            <a:spLocks noGrp="1"/>
          </p:cNvSpPr>
          <p:nvPr>
            <p:ph idx="23"/>
          </p:nvPr>
        </p:nvSpPr>
        <p:spPr>
          <a:xfrm>
            <a:off x="764704" y="4953202"/>
            <a:ext cx="2447925" cy="792163"/>
          </a:xfrm>
        </p:spPr>
        <p:txBody>
          <a:bodyPr/>
          <a:lstStyle/>
          <a:p>
            <a:pPr>
              <a:lnSpc>
                <a:spcPts val="1300"/>
              </a:lnSpc>
            </a:pPr>
            <a:endParaRPr lang="en-GB" sz="1200" spc="-40" dirty="0"/>
          </a:p>
          <a:p>
            <a:pPr lvl="1">
              <a:lnSpc>
                <a:spcPts val="1400"/>
              </a:lnSpc>
            </a:pPr>
            <a:r>
              <a:rPr lang="en-GB" sz="1200" b="0" dirty="0">
                <a:solidFill>
                  <a:schemeClr val="tx1"/>
                </a:solidFill>
              </a:rPr>
              <a:t>Carrying out engagement at </a:t>
            </a:r>
            <a:r>
              <a:rPr lang="en-GB" sz="1200" b="0" dirty="0">
                <a:solidFill>
                  <a:srgbClr val="D83C8E"/>
                </a:solidFill>
              </a:rPr>
              <a:t>local community hotspots </a:t>
            </a:r>
            <a:r>
              <a:rPr lang="en-GB" sz="1200" b="0" dirty="0">
                <a:solidFill>
                  <a:schemeClr val="tx1"/>
                </a:solidFill>
              </a:rPr>
              <a:t>such as GPs, hospitals and libraries</a:t>
            </a:r>
          </a:p>
        </p:txBody>
      </p:sp>
      <p:sp>
        <p:nvSpPr>
          <p:cNvPr id="24" name="TextBox 23">
            <a:extLst>
              <a:ext uri="{FF2B5EF4-FFF2-40B4-BE49-F238E27FC236}">
                <a16:creationId xmlns:a16="http://schemas.microsoft.com/office/drawing/2014/main" id="{A647413B-E3FF-B1C3-1479-73CA0DDAE6EB}"/>
              </a:ext>
            </a:extLst>
          </p:cNvPr>
          <p:cNvSpPr txBox="1"/>
          <p:nvPr/>
        </p:nvSpPr>
        <p:spPr>
          <a:xfrm>
            <a:off x="462900" y="7894582"/>
            <a:ext cx="5994652" cy="1554272"/>
          </a:xfrm>
          <a:prstGeom prst="rect">
            <a:avLst/>
          </a:prstGeom>
          <a:noFill/>
        </p:spPr>
        <p:txBody>
          <a:bodyPr wrap="square" rtlCol="0">
            <a:spAutoFit/>
          </a:bodyPr>
          <a:lstStyle/>
          <a:p>
            <a:r>
              <a:rPr lang="en-GB" sz="1200" dirty="0"/>
              <a:t>Healthwatch independence helps people to trust our organisation and give honest feedback which they might not always share with local services.</a:t>
            </a:r>
          </a:p>
          <a:p>
            <a:endParaRPr lang="en-GB" sz="1200" dirty="0">
              <a:highlight>
                <a:srgbClr val="FFFF00"/>
              </a:highlight>
            </a:endParaRPr>
          </a:p>
          <a:p>
            <a:r>
              <a:rPr lang="en-GB" sz="1200" dirty="0">
                <a:solidFill>
                  <a:srgbClr val="D83C8E"/>
                </a:solidFill>
              </a:rPr>
              <a:t>Between July and September 2024, we continued to develop our PEP by :</a:t>
            </a:r>
          </a:p>
          <a:p>
            <a:endParaRPr lang="en-GB" sz="1200" dirty="0">
              <a:solidFill>
                <a:srgbClr val="D83C8E"/>
              </a:solidFill>
            </a:endParaRPr>
          </a:p>
          <a:p>
            <a:pPr marL="171450" indent="-171450">
              <a:buFont typeface="Arial" panose="020B0604020202020204" pitchFamily="34" charset="0"/>
              <a:buChar char="•"/>
            </a:pPr>
            <a:r>
              <a:rPr lang="en-GB" sz="1200" dirty="0"/>
              <a:t>Updating our report design following feedback to further ensure its accessibility and ability to achieve impact</a:t>
            </a:r>
            <a:br>
              <a:rPr lang="en-GB" sz="1100" dirty="0"/>
            </a:br>
            <a:endParaRPr lang="en-GB" sz="1100" dirty="0"/>
          </a:p>
        </p:txBody>
      </p:sp>
      <p:pic>
        <p:nvPicPr>
          <p:cNvPr id="7" name="Picture 6" descr="Icon&#10;&#10;Description automatically generated">
            <a:extLst>
              <a:ext uri="{FF2B5EF4-FFF2-40B4-BE49-F238E27FC236}">
                <a16:creationId xmlns:a16="http://schemas.microsoft.com/office/drawing/2014/main" id="{6DD42D84-08F1-80A8-783A-0677FEBA1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1088" y="4016896"/>
            <a:ext cx="1053983" cy="1053983"/>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A0EEEA1A-197D-A38F-D439-3BF8A2045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288" y="5889104"/>
            <a:ext cx="1145657" cy="1145657"/>
          </a:xfrm>
          <a:prstGeom prst="rect">
            <a:avLst/>
          </a:prstGeom>
        </p:spPr>
      </p:pic>
      <p:pic>
        <p:nvPicPr>
          <p:cNvPr id="14" name="Picture 13" descr="Icon&#10;&#10;Description automatically generated">
            <a:extLst>
              <a:ext uri="{FF2B5EF4-FFF2-40B4-BE49-F238E27FC236}">
                <a16:creationId xmlns:a16="http://schemas.microsoft.com/office/drawing/2014/main" id="{B2A02E5A-F1DE-E864-7B71-7DAB41446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752" y="4094506"/>
            <a:ext cx="870699" cy="870699"/>
          </a:xfrm>
          <a:prstGeom prst="rect">
            <a:avLst/>
          </a:prstGeom>
        </p:spPr>
      </p:pic>
      <p:pic>
        <p:nvPicPr>
          <p:cNvPr id="19" name="Picture 18" descr="Icon&#10;&#10;Description automatically generated">
            <a:extLst>
              <a:ext uri="{FF2B5EF4-FFF2-40B4-BE49-F238E27FC236}">
                <a16:creationId xmlns:a16="http://schemas.microsoft.com/office/drawing/2014/main" id="{97D72A27-9720-D21D-9C73-B7CD85E2E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105" y="5961112"/>
            <a:ext cx="885948" cy="792000"/>
          </a:xfrm>
          <a:prstGeom prst="rect">
            <a:avLst/>
          </a:prstGeom>
        </p:spPr>
      </p:pic>
      <p:sp>
        <p:nvSpPr>
          <p:cNvPr id="13" name="Content Placeholder 3">
            <a:extLst>
              <a:ext uri="{FF2B5EF4-FFF2-40B4-BE49-F238E27FC236}">
                <a16:creationId xmlns:a16="http://schemas.microsoft.com/office/drawing/2014/main" id="{7E0098D0-63A8-623D-B7FE-D9A4F51A6C4E}"/>
              </a:ext>
            </a:extLst>
          </p:cNvPr>
          <p:cNvSpPr txBox="1">
            <a:spLocks/>
          </p:cNvSpPr>
          <p:nvPr/>
        </p:nvSpPr>
        <p:spPr>
          <a:xfrm>
            <a:off x="3658796" y="5102706"/>
            <a:ext cx="2448000" cy="792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200"/>
              </a:lnSpc>
              <a:spcBef>
                <a:spcPts val="0"/>
              </a:spcBef>
              <a:spcAft>
                <a:spcPts val="0"/>
              </a:spcAft>
              <a:buFont typeface="Arial" pitchFamily="34" charset="0"/>
              <a:buNone/>
              <a:defRPr sz="1000" b="0" kern="1200">
                <a:solidFill>
                  <a:srgbClr val="000000"/>
                </a:solidFill>
                <a:latin typeface="+mn-lt"/>
                <a:ea typeface="+mn-ea"/>
                <a:cs typeface="+mn-cs"/>
              </a:defRPr>
            </a:lvl1pPr>
            <a:lvl2pPr marL="0" indent="0" algn="l" defTabSz="914400" rtl="0" eaLnBrk="1" latinLnBrk="0" hangingPunct="1">
              <a:lnSpc>
                <a:spcPts val="2100"/>
              </a:lnSpc>
              <a:spcBef>
                <a:spcPts val="0"/>
              </a:spcBef>
              <a:spcAft>
                <a:spcPts val="1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1400"/>
              </a:lnSpc>
            </a:pPr>
            <a:r>
              <a:rPr lang="en-GB" sz="1200" b="0">
                <a:solidFill>
                  <a:schemeClr val="tx1"/>
                </a:solidFill>
              </a:rPr>
              <a:t>Reviews submitted through the </a:t>
            </a:r>
            <a:r>
              <a:rPr lang="en-GB" sz="1200" b="0">
                <a:solidFill>
                  <a:srgbClr val="D83C8E"/>
                </a:solidFill>
              </a:rPr>
              <a:t>Have your say</a:t>
            </a:r>
            <a:r>
              <a:rPr lang="en-GB" sz="1200" b="0">
                <a:solidFill>
                  <a:schemeClr val="tx1"/>
                </a:solidFill>
              </a:rPr>
              <a:t> section on the website</a:t>
            </a:r>
          </a:p>
          <a:p>
            <a:pPr lvl="1">
              <a:lnSpc>
                <a:spcPts val="1400"/>
              </a:lnSpc>
            </a:pPr>
            <a:endParaRPr lang="en-GB" sz="1200" b="0" dirty="0">
              <a:solidFill>
                <a:srgbClr val="D83C8E"/>
              </a:solidFill>
            </a:endParaRPr>
          </a:p>
        </p:txBody>
      </p:sp>
    </p:spTree>
    <p:extLst>
      <p:ext uri="{BB962C8B-B14F-4D97-AF65-F5344CB8AC3E}">
        <p14:creationId xmlns:p14="http://schemas.microsoft.com/office/powerpoint/2010/main" val="192531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6" name="Rectangle 15">
            <a:extLst>
              <a:ext uri="{FF2B5EF4-FFF2-40B4-BE49-F238E27FC236}">
                <a16:creationId xmlns:a16="http://schemas.microsoft.com/office/drawing/2014/main" id="{9779B4CB-F6A7-BCF2-B135-A45F7272FB59}"/>
              </a:ext>
            </a:extLst>
          </p:cNvPr>
          <p:cNvSpPr/>
          <p:nvPr/>
        </p:nvSpPr>
        <p:spPr>
          <a:xfrm>
            <a:off x="466329" y="1867544"/>
            <a:ext cx="5972561" cy="24228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1" name="Rectangle 20">
            <a:extLst>
              <a:ext uri="{FF2B5EF4-FFF2-40B4-BE49-F238E27FC236}">
                <a16:creationId xmlns:a16="http://schemas.microsoft.com/office/drawing/2014/main" id="{4820832C-C6C3-1BA2-2BAD-7949029ACCEB}"/>
              </a:ext>
            </a:extLst>
          </p:cNvPr>
          <p:cNvSpPr/>
          <p:nvPr/>
        </p:nvSpPr>
        <p:spPr>
          <a:xfrm>
            <a:off x="466326" y="4451332"/>
            <a:ext cx="5972564" cy="16167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2" name="TextBox 21">
            <a:extLst>
              <a:ext uri="{FF2B5EF4-FFF2-40B4-BE49-F238E27FC236}">
                <a16:creationId xmlns:a16="http://schemas.microsoft.com/office/drawing/2014/main" id="{A2A54AEE-99BE-EAE3-5F7C-81E6088C1E22}"/>
              </a:ext>
            </a:extLst>
          </p:cNvPr>
          <p:cNvSpPr txBox="1"/>
          <p:nvPr/>
        </p:nvSpPr>
        <p:spPr>
          <a:xfrm>
            <a:off x="549851" y="4498414"/>
            <a:ext cx="588903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4C6B"/>
                </a:solidFill>
                <a:effectLst/>
              </a:rPr>
              <a:t>Increase Staffing Levels to Enhance Patient Experience and Care Quality</a:t>
            </a:r>
            <a:endParaRPr kumimoji="0" lang="en-GB" sz="1200" b="0" i="0" u="none" strike="noStrike" kern="1200" cap="none" spc="0" normalizeH="0" baseline="0" noProof="0" dirty="0">
              <a:ln>
                <a:noFill/>
              </a:ln>
              <a:solidFill>
                <a:srgbClr val="004C6B"/>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4C6B"/>
                </a:solidFill>
                <a:effectLst/>
              </a:rPr>
              <a:t>To combat this, hos</a:t>
            </a:r>
            <a:r>
              <a:rPr lang="en-GB" sz="1200" dirty="0">
                <a:solidFill>
                  <a:srgbClr val="004C6B"/>
                </a:solidFill>
              </a:rPr>
              <a:t>pitals </a:t>
            </a:r>
            <a:r>
              <a:rPr lang="en-GB" sz="1200" b="0" i="0" dirty="0">
                <a:solidFill>
                  <a:srgbClr val="004C6B"/>
                </a:solidFill>
                <a:effectLst/>
              </a:rPr>
              <a:t>should prioritize recruitment initiatives to fill staffing gaps, particularly in high-demand areas like A&amp;E and outpatient services. Collaborating with local healthcare training programs could establish a pipeline of new healthcare professionals. Additionally, flexible scheduling and improved work-life balance measures could help retain existing staff, reducing turnover rates and ensuring a more consistent level of care.</a:t>
            </a:r>
            <a:endParaRPr kumimoji="0" lang="en-GB" sz="1200" b="0" i="0" u="none" strike="noStrike" kern="1200" cap="none" spc="0" normalizeH="0" baseline="0" noProof="0" dirty="0">
              <a:ln>
                <a:noFill/>
              </a:ln>
              <a:solidFill>
                <a:srgbClr val="004C6B"/>
              </a:solidFill>
              <a:effectLst/>
              <a:uLnTx/>
              <a:uFillTx/>
              <a:ea typeface="+mn-ea"/>
              <a:cs typeface="+mn-cs"/>
            </a:endParaRPr>
          </a:p>
        </p:txBody>
      </p:sp>
      <p:sp>
        <p:nvSpPr>
          <p:cNvPr id="23" name="Rectangle 22">
            <a:extLst>
              <a:ext uri="{FF2B5EF4-FFF2-40B4-BE49-F238E27FC236}">
                <a16:creationId xmlns:a16="http://schemas.microsoft.com/office/drawing/2014/main" id="{870370EE-B212-AF63-C9B8-491464A4847F}"/>
              </a:ext>
            </a:extLst>
          </p:cNvPr>
          <p:cNvSpPr/>
          <p:nvPr/>
        </p:nvSpPr>
        <p:spPr>
          <a:xfrm>
            <a:off x="466326" y="6249144"/>
            <a:ext cx="5972564" cy="12537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latin typeface="Poppins Light"/>
              <a:ea typeface="+mn-ea"/>
              <a:cs typeface="+mn-cs"/>
            </a:endParaRPr>
          </a:p>
        </p:txBody>
      </p:sp>
      <p:sp>
        <p:nvSpPr>
          <p:cNvPr id="24" name="TextBox 23">
            <a:extLst>
              <a:ext uri="{FF2B5EF4-FFF2-40B4-BE49-F238E27FC236}">
                <a16:creationId xmlns:a16="http://schemas.microsoft.com/office/drawing/2014/main" id="{90EEE6C2-F7A2-2344-5578-C70215148E84}"/>
              </a:ext>
            </a:extLst>
          </p:cNvPr>
          <p:cNvSpPr txBox="1"/>
          <p:nvPr/>
        </p:nvSpPr>
        <p:spPr>
          <a:xfrm>
            <a:off x="480010" y="6302568"/>
            <a:ext cx="588903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4C6B"/>
                </a:solidFill>
                <a:effectLst/>
              </a:rPr>
              <a:t>Enhance Accessibility to Appointments and Telephone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4C6B"/>
                </a:solidFill>
                <a:effectLst/>
              </a:rPr>
              <a:t>Hospitals should consider implementing an upgraded digital appointment booking system, allowing patients to easily book, reschedule, and cancel appointments online. This system could also incorporate estimated wait times for services and alternative healthcare options when appointments are unavailable. </a:t>
            </a: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p:txBody>
      </p:sp>
      <p:sp>
        <p:nvSpPr>
          <p:cNvPr id="7" name="TextBox 6">
            <a:extLst>
              <a:ext uri="{FF2B5EF4-FFF2-40B4-BE49-F238E27FC236}">
                <a16:creationId xmlns:a16="http://schemas.microsoft.com/office/drawing/2014/main" id="{802FAE47-CDC8-2F66-64A1-E6D45AB0B650}"/>
              </a:ext>
            </a:extLst>
          </p:cNvPr>
          <p:cNvSpPr txBox="1"/>
          <p:nvPr/>
        </p:nvSpPr>
        <p:spPr>
          <a:xfrm>
            <a:off x="379004" y="776536"/>
            <a:ext cx="6134362" cy="954107"/>
          </a:xfrm>
          <a:prstGeom prst="rect">
            <a:avLst/>
          </a:prstGeom>
          <a:noFill/>
        </p:spPr>
        <p:txBody>
          <a:bodyPr wrap="square">
            <a:spAutoFit/>
          </a:bodyPr>
          <a:lstStyle/>
          <a:p>
            <a:r>
              <a:rPr lang="en-GB" sz="3200" b="1" dirty="0"/>
              <a:t>Recommendations</a:t>
            </a:r>
          </a:p>
          <a:p>
            <a:r>
              <a:rPr lang="en-GB" sz="1200" dirty="0">
                <a:solidFill>
                  <a:srgbClr val="004C6B"/>
                </a:solidFill>
              </a:rPr>
              <a:t>Below is a list of recommendations for hospitals in Ealing based on the key issues residents/patients told us about over the last three months</a:t>
            </a:r>
          </a:p>
        </p:txBody>
      </p:sp>
      <p:sp>
        <p:nvSpPr>
          <p:cNvPr id="14" name="TextBox 13">
            <a:extLst>
              <a:ext uri="{FF2B5EF4-FFF2-40B4-BE49-F238E27FC236}">
                <a16:creationId xmlns:a16="http://schemas.microsoft.com/office/drawing/2014/main" id="{42606A96-8E12-AE2C-6A66-B67CB6CC4765}"/>
              </a:ext>
            </a:extLst>
          </p:cNvPr>
          <p:cNvSpPr txBox="1"/>
          <p:nvPr/>
        </p:nvSpPr>
        <p:spPr>
          <a:xfrm>
            <a:off x="548681" y="1928664"/>
            <a:ext cx="568863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4C6B"/>
                </a:solidFill>
                <a:effectLst/>
              </a:rPr>
              <a:t>Improve Patient Waiting Times in A&amp;E Departments</a:t>
            </a:r>
            <a:endParaRPr kumimoji="0" lang="en-GB" sz="1200" b="0" i="0" u="none" strike="noStrike" kern="1200" cap="none" spc="0" normalizeH="0" baseline="0" noProof="0" dirty="0">
              <a:ln>
                <a:noFill/>
              </a:ln>
              <a:solidFill>
                <a:srgbClr val="004C6B"/>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4C6B"/>
                </a:solidFill>
                <a:effectLst/>
              </a:rPr>
              <a:t>The survey reveals that 68% of comments about waiting times were negative, with many comments, particularly referencing in Accident and Emergency (A&amp;E) departments, where patients expressed frustration with prolonged wait times to see health professionals. To address this, the hospitals should consider implementing a triage improvement strategy. This could involve optimizing the triage process to prioritize patients based on urgency more effectively, allowing faster treatment for critical cases. Additionally, expanding the use of virtual triage systems for less severe cases could help alleviate congestion in A&amp;E, providing patients with preliminary consultations and redirecting them when appropriate.</a:t>
            </a:r>
            <a:endParaRPr kumimoji="0" lang="en-GB" sz="1200" b="0" i="0" u="none" strike="noStrike" kern="1200" cap="none" spc="0" normalizeH="0" baseline="0" noProof="0" dirty="0">
              <a:ln>
                <a:noFill/>
              </a:ln>
              <a:solidFill>
                <a:srgbClr val="004C6B"/>
              </a:solidFill>
              <a:effectLst/>
              <a:uLnTx/>
              <a:uFillTx/>
              <a:ea typeface="+mn-ea"/>
              <a:cs typeface="+mn-cs"/>
            </a:endParaRPr>
          </a:p>
        </p:txBody>
      </p:sp>
    </p:spTree>
    <p:extLst>
      <p:ext uri="{BB962C8B-B14F-4D97-AF65-F5344CB8AC3E}">
        <p14:creationId xmlns:p14="http://schemas.microsoft.com/office/powerpoint/2010/main" val="1397810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31</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4124206"/>
          </a:xfrm>
          <a:prstGeom prst="rect">
            <a:avLst/>
          </a:prstGeom>
          <a:noFill/>
        </p:spPr>
        <p:txBody>
          <a:bodyPr wrap="square" rtlCol="0">
            <a:spAutoFit/>
          </a:bodyPr>
          <a:lstStyle/>
          <a:p>
            <a:pPr algn="ctr"/>
            <a:r>
              <a:rPr lang="en-GB" sz="6600" dirty="0">
                <a:latin typeface="+mj-lt"/>
              </a:rPr>
              <a:t>Hospital Services</a:t>
            </a:r>
          </a:p>
          <a:p>
            <a:pPr algn="ctr"/>
            <a:r>
              <a:rPr lang="en-GB" sz="6600" dirty="0">
                <a:solidFill>
                  <a:schemeClr val="accent1"/>
                </a:solidFill>
                <a:latin typeface="+mj-lt"/>
              </a:rPr>
              <a:t>Full data set</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987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32</a:t>
            </a:fld>
            <a:endParaRPr lang="en-GB" noProof="0"/>
          </a:p>
        </p:txBody>
      </p:sp>
      <p:sp>
        <p:nvSpPr>
          <p:cNvPr id="10" name="Title 9"/>
          <p:cNvSpPr>
            <a:spLocks noGrp="1"/>
          </p:cNvSpPr>
          <p:nvPr>
            <p:ph type="title"/>
          </p:nvPr>
        </p:nvSpPr>
        <p:spPr>
          <a:xfrm>
            <a:off x="390732" y="798765"/>
            <a:ext cx="5976000" cy="432000"/>
          </a:xfrm>
        </p:spPr>
        <p:txBody>
          <a:bodyPr/>
          <a:lstStyle/>
          <a:p>
            <a:r>
              <a:rPr lang="en-GB" dirty="0"/>
              <a:t>Hospital Services</a:t>
            </a:r>
          </a:p>
        </p:txBody>
      </p:sp>
      <p:graphicFrame>
        <p:nvGraphicFramePr>
          <p:cNvPr id="14" name="Table 14">
            <a:extLst>
              <a:ext uri="{FF2B5EF4-FFF2-40B4-BE49-F238E27FC236}">
                <a16:creationId xmlns:a16="http://schemas.microsoft.com/office/drawing/2014/main" id="{10DAFCAD-C392-BA06-0B70-5414B63BF983}"/>
              </a:ext>
            </a:extLst>
          </p:cNvPr>
          <p:cNvGraphicFramePr>
            <a:graphicFrameLocks noGrp="1"/>
          </p:cNvGraphicFramePr>
          <p:nvPr>
            <p:extLst>
              <p:ext uri="{D42A27DB-BD31-4B8C-83A1-F6EECF244321}">
                <p14:modId xmlns:p14="http://schemas.microsoft.com/office/powerpoint/2010/main" val="1787434889"/>
              </p:ext>
            </p:extLst>
          </p:nvPr>
        </p:nvGraphicFramePr>
        <p:xfrm>
          <a:off x="390730" y="1551288"/>
          <a:ext cx="6048162" cy="1483360"/>
        </p:xfrm>
        <a:graphic>
          <a:graphicData uri="http://schemas.openxmlformats.org/drawingml/2006/table">
            <a:tbl>
              <a:tblPr firstRow="1" bandRow="1">
                <a:tableStyleId>{5C22544A-7EE6-4342-B048-85BDC9FD1C3A}</a:tableStyleId>
              </a:tblPr>
              <a:tblGrid>
                <a:gridCol w="3024081">
                  <a:extLst>
                    <a:ext uri="{9D8B030D-6E8A-4147-A177-3AD203B41FA5}">
                      <a16:colId xmlns:a16="http://schemas.microsoft.com/office/drawing/2014/main" val="115435326"/>
                    </a:ext>
                  </a:extLst>
                </a:gridCol>
                <a:gridCol w="3024081">
                  <a:extLst>
                    <a:ext uri="{9D8B030D-6E8A-4147-A177-3AD203B41FA5}">
                      <a16:colId xmlns:a16="http://schemas.microsoft.com/office/drawing/2014/main" val="1618553360"/>
                    </a:ext>
                  </a:extLst>
                </a:gridCol>
              </a:tblGrid>
              <a:tr h="370840">
                <a:tc>
                  <a:txBody>
                    <a:bodyPr/>
                    <a:lstStyle/>
                    <a:p>
                      <a:r>
                        <a:rPr lang="en-GB" dirty="0"/>
                        <a:t>No. of Reviews</a:t>
                      </a:r>
                    </a:p>
                  </a:txBody>
                  <a:tcPr/>
                </a:tc>
                <a:tc>
                  <a:txBody>
                    <a:bodyPr/>
                    <a:lstStyle/>
                    <a:p>
                      <a:r>
                        <a:rPr lang="en-GB" sz="1200" dirty="0"/>
                        <a:t>345  (relating to 12 hospitals)</a:t>
                      </a:r>
                    </a:p>
                  </a:txBody>
                  <a:tcPr/>
                </a:tc>
                <a:extLst>
                  <a:ext uri="{0D108BD9-81ED-4DB2-BD59-A6C34878D82A}">
                    <a16:rowId xmlns:a16="http://schemas.microsoft.com/office/drawing/2014/main" val="479496430"/>
                  </a:ext>
                </a:extLst>
              </a:tr>
              <a:tr h="370840">
                <a:tc>
                  <a:txBody>
                    <a:bodyPr/>
                    <a:lstStyle/>
                    <a:p>
                      <a:r>
                        <a:rPr lang="en-GB" sz="1600" dirty="0"/>
                        <a:t>Positive</a:t>
                      </a:r>
                    </a:p>
                  </a:txBody>
                  <a:tcPr>
                    <a:solidFill>
                      <a:schemeClr val="accent2">
                        <a:lumMod val="60000"/>
                        <a:lumOff val="40000"/>
                      </a:schemeClr>
                    </a:solidFill>
                  </a:tcPr>
                </a:tc>
                <a:tc>
                  <a:txBody>
                    <a:bodyPr/>
                    <a:lstStyle/>
                    <a:p>
                      <a:r>
                        <a:rPr lang="en-GB" sz="1600" dirty="0"/>
                        <a:t>78%</a:t>
                      </a:r>
                    </a:p>
                  </a:txBody>
                  <a:tcPr>
                    <a:solidFill>
                      <a:schemeClr val="accent2">
                        <a:lumMod val="60000"/>
                        <a:lumOff val="40000"/>
                      </a:schemeClr>
                    </a:solidFill>
                  </a:tcPr>
                </a:tc>
                <a:extLst>
                  <a:ext uri="{0D108BD9-81ED-4DB2-BD59-A6C34878D82A}">
                    <a16:rowId xmlns:a16="http://schemas.microsoft.com/office/drawing/2014/main" val="2996589540"/>
                  </a:ext>
                </a:extLst>
              </a:tr>
              <a:tr h="370840">
                <a:tc>
                  <a:txBody>
                    <a:bodyPr/>
                    <a:lstStyle/>
                    <a:p>
                      <a:r>
                        <a:rPr lang="en-GB" sz="1600" dirty="0"/>
                        <a:t>Negative</a:t>
                      </a:r>
                    </a:p>
                  </a:txBody>
                  <a:tcPr>
                    <a:solidFill>
                      <a:schemeClr val="accent1">
                        <a:lumMod val="60000"/>
                        <a:lumOff val="40000"/>
                      </a:schemeClr>
                    </a:solidFill>
                  </a:tcPr>
                </a:tc>
                <a:tc>
                  <a:txBody>
                    <a:bodyPr/>
                    <a:lstStyle/>
                    <a:p>
                      <a:r>
                        <a:rPr lang="en-GB" sz="1600" dirty="0"/>
                        <a:t>6%</a:t>
                      </a:r>
                    </a:p>
                  </a:txBody>
                  <a:tcPr>
                    <a:solidFill>
                      <a:schemeClr val="accent1">
                        <a:lumMod val="60000"/>
                        <a:lumOff val="40000"/>
                      </a:schemeClr>
                    </a:solidFill>
                  </a:tcPr>
                </a:tc>
                <a:extLst>
                  <a:ext uri="{0D108BD9-81ED-4DB2-BD59-A6C34878D82A}">
                    <a16:rowId xmlns:a16="http://schemas.microsoft.com/office/drawing/2014/main" val="307744977"/>
                  </a:ext>
                </a:extLst>
              </a:tr>
              <a:tr h="370840">
                <a:tc>
                  <a:txBody>
                    <a:bodyPr/>
                    <a:lstStyle/>
                    <a:p>
                      <a:r>
                        <a:rPr lang="en-GB" sz="1600" dirty="0"/>
                        <a:t>Neutral</a:t>
                      </a:r>
                    </a:p>
                  </a:txBody>
                  <a:tcPr>
                    <a:solidFill>
                      <a:schemeClr val="tx1">
                        <a:lumMod val="20000"/>
                        <a:lumOff val="80000"/>
                      </a:schemeClr>
                    </a:solidFill>
                  </a:tcPr>
                </a:tc>
                <a:tc>
                  <a:txBody>
                    <a:bodyPr/>
                    <a:lstStyle/>
                    <a:p>
                      <a:r>
                        <a:rPr lang="en-GB" sz="1600" dirty="0"/>
                        <a:t>16%</a:t>
                      </a:r>
                    </a:p>
                  </a:txBody>
                  <a:tcPr>
                    <a:solidFill>
                      <a:schemeClr val="tx1">
                        <a:lumMod val="20000"/>
                        <a:lumOff val="80000"/>
                      </a:schemeClr>
                    </a:solidFill>
                  </a:tcPr>
                </a:tc>
                <a:extLst>
                  <a:ext uri="{0D108BD9-81ED-4DB2-BD59-A6C34878D82A}">
                    <a16:rowId xmlns:a16="http://schemas.microsoft.com/office/drawing/2014/main" val="586783200"/>
                  </a:ext>
                </a:extLst>
              </a:tr>
            </a:tbl>
          </a:graphicData>
        </a:graphic>
      </p:graphicFrame>
      <p:sp>
        <p:nvSpPr>
          <p:cNvPr id="26" name="Rectangle 25">
            <a:extLst>
              <a:ext uri="{FF2B5EF4-FFF2-40B4-BE49-F238E27FC236}">
                <a16:creationId xmlns:a16="http://schemas.microsoft.com/office/drawing/2014/main" id="{6BE0BEC7-C480-704E-F667-C3302FA179E1}"/>
              </a:ext>
            </a:extLst>
          </p:cNvPr>
          <p:cNvSpPr/>
          <p:nvPr/>
        </p:nvSpPr>
        <p:spPr>
          <a:xfrm>
            <a:off x="390730" y="3584847"/>
            <a:ext cx="6038351" cy="42484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7" name="Text Placeholder 11">
            <a:extLst>
              <a:ext uri="{FF2B5EF4-FFF2-40B4-BE49-F238E27FC236}">
                <a16:creationId xmlns:a16="http://schemas.microsoft.com/office/drawing/2014/main" id="{149B0C2A-4A0C-E0CA-195F-57F79884D5C8}"/>
              </a:ext>
            </a:extLst>
          </p:cNvPr>
          <p:cNvSpPr txBox="1">
            <a:spLocks/>
          </p:cNvSpPr>
          <p:nvPr/>
        </p:nvSpPr>
        <p:spPr>
          <a:xfrm>
            <a:off x="1620000" y="3728864"/>
            <a:ext cx="4752000" cy="216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latin typeface="+mj-lt"/>
                <a:cs typeface="Poppins" pitchFamily="2" charset="77"/>
              </a:rPr>
              <a:t>Questions we asked residents</a:t>
            </a:r>
          </a:p>
        </p:txBody>
      </p:sp>
      <p:sp>
        <p:nvSpPr>
          <p:cNvPr id="28" name="Content Placeholder 42">
            <a:extLst>
              <a:ext uri="{FF2B5EF4-FFF2-40B4-BE49-F238E27FC236}">
                <a16:creationId xmlns:a16="http://schemas.microsoft.com/office/drawing/2014/main" id="{05CF555C-CCF1-16BA-C772-1E4B9F71F297}"/>
              </a:ext>
            </a:extLst>
          </p:cNvPr>
          <p:cNvSpPr txBox="1">
            <a:spLocks/>
          </p:cNvSpPr>
          <p:nvPr/>
        </p:nvSpPr>
        <p:spPr>
          <a:xfrm>
            <a:off x="1620000" y="4016896"/>
            <a:ext cx="4752000" cy="163874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200" dirty="0"/>
              <a:t>As part of our new patient experience approach, we asked residents a series of questions which would help us better understand experiences of access and quality. </a:t>
            </a:r>
          </a:p>
          <a:p>
            <a:endParaRPr lang="en-GB" sz="1200" dirty="0"/>
          </a:p>
          <a:p>
            <a:r>
              <a:rPr lang="en-GB" sz="1200" dirty="0"/>
              <a:t>The questions we asked were:</a:t>
            </a:r>
          </a:p>
          <a:p>
            <a:r>
              <a:rPr lang="en-GB" sz="1200" dirty="0">
                <a:solidFill>
                  <a:srgbClr val="D83C8E"/>
                </a:solidFill>
              </a:rPr>
              <a:t>	</a:t>
            </a:r>
          </a:p>
          <a:p>
            <a:pPr>
              <a:lnSpc>
                <a:spcPct val="100000"/>
              </a:lnSpc>
            </a:pPr>
            <a:r>
              <a:rPr lang="en-GB" sz="1200" dirty="0">
                <a:solidFill>
                  <a:srgbClr val="D83C8E"/>
                </a:solidFill>
              </a:rPr>
              <a:t>Q1) How did you find getting a referral/appointment at the hospital?</a:t>
            </a:r>
          </a:p>
          <a:p>
            <a:endParaRPr lang="en-GB" sz="1200" dirty="0">
              <a:solidFill>
                <a:schemeClr val="accent1"/>
              </a:solidFill>
            </a:endParaRPr>
          </a:p>
          <a:p>
            <a:pPr>
              <a:lnSpc>
                <a:spcPct val="100000"/>
              </a:lnSpc>
            </a:pPr>
            <a:r>
              <a:rPr lang="en-GB" sz="1200" dirty="0">
                <a:solidFill>
                  <a:schemeClr val="accent1"/>
                </a:solidFill>
              </a:rPr>
              <a:t>Q2) How do you find getting through to someone on the phone?</a:t>
            </a:r>
          </a:p>
          <a:p>
            <a:endParaRPr lang="en-GB" sz="1200" dirty="0">
              <a:solidFill>
                <a:schemeClr val="accent1"/>
              </a:solidFill>
            </a:endParaRPr>
          </a:p>
          <a:p>
            <a:r>
              <a:rPr lang="en-GB" sz="1200" dirty="0">
                <a:solidFill>
                  <a:schemeClr val="accent1"/>
                </a:solidFill>
              </a:rPr>
              <a:t>Q3) How do you find the waiting times at the hospital?</a:t>
            </a:r>
          </a:p>
          <a:p>
            <a:endParaRPr lang="en-GB" sz="1200" dirty="0">
              <a:solidFill>
                <a:schemeClr val="accent1"/>
              </a:solidFill>
            </a:endParaRPr>
          </a:p>
          <a:p>
            <a:r>
              <a:rPr lang="en-GB" sz="1200" dirty="0">
                <a:solidFill>
                  <a:schemeClr val="accent1"/>
                </a:solidFill>
              </a:rPr>
              <a:t>Q4) How do you find the attitudes of staff at the service?</a:t>
            </a:r>
          </a:p>
          <a:p>
            <a:endParaRPr lang="en-GB" sz="1200" dirty="0">
              <a:solidFill>
                <a:schemeClr val="accent1"/>
              </a:solidFill>
            </a:endParaRPr>
          </a:p>
          <a:p>
            <a:pPr>
              <a:lnSpc>
                <a:spcPct val="100000"/>
              </a:lnSpc>
            </a:pPr>
            <a:r>
              <a:rPr lang="en-GB" sz="1200" dirty="0">
                <a:solidFill>
                  <a:schemeClr val="accent1"/>
                </a:solidFill>
              </a:rPr>
              <a:t>Q5) How do you think the communication is between your hospital and GP practice?</a:t>
            </a:r>
          </a:p>
          <a:p>
            <a:endParaRPr lang="en-GB" sz="1200" dirty="0">
              <a:solidFill>
                <a:schemeClr val="accent1"/>
              </a:solidFill>
            </a:endParaRPr>
          </a:p>
          <a:p>
            <a:pPr>
              <a:lnSpc>
                <a:spcPct val="100000"/>
              </a:lnSpc>
            </a:pPr>
            <a:r>
              <a:rPr lang="en-GB" sz="1200" dirty="0">
                <a:solidFill>
                  <a:schemeClr val="accent1"/>
                </a:solidFill>
              </a:rPr>
              <a:t>Q6) How would you rate the quality of treatment and care received?</a:t>
            </a:r>
          </a:p>
          <a:p>
            <a:pPr>
              <a:lnSpc>
                <a:spcPct val="100000"/>
              </a:lnSpc>
            </a:pPr>
            <a:endParaRPr lang="en-GB" sz="1200" dirty="0">
              <a:solidFill>
                <a:schemeClr val="accent1"/>
              </a:solidFill>
            </a:endParaRPr>
          </a:p>
          <a:p>
            <a:pPr>
              <a:lnSpc>
                <a:spcPct val="100000"/>
              </a:lnSpc>
            </a:pPr>
            <a:r>
              <a:rPr lang="en-GB" sz="1200" dirty="0">
                <a:solidFill>
                  <a:srgbClr val="004C6B"/>
                </a:solidFill>
              </a:rPr>
              <a:t>Participants were asked to choose between 1-5* </a:t>
            </a:r>
          </a:p>
          <a:p>
            <a:pPr>
              <a:lnSpc>
                <a:spcPct val="100000"/>
              </a:lnSpc>
            </a:pPr>
            <a:r>
              <a:rPr lang="en-GB" sz="1200" dirty="0">
                <a:solidFill>
                  <a:srgbClr val="D83C8E"/>
                </a:solidFill>
              </a:rPr>
              <a:t>(Very Poor – Very Good) </a:t>
            </a:r>
            <a:r>
              <a:rPr lang="en-GB" sz="1200" dirty="0">
                <a:solidFill>
                  <a:srgbClr val="004C6B"/>
                </a:solidFill>
              </a:rPr>
              <a:t>for all questions.</a:t>
            </a:r>
          </a:p>
          <a:p>
            <a:endParaRPr lang="en-GB" sz="1200" dirty="0"/>
          </a:p>
          <a:p>
            <a:endParaRPr lang="en-GB" sz="1200" dirty="0">
              <a:solidFill>
                <a:schemeClr val="accent1"/>
              </a:solidFill>
            </a:endParaRPr>
          </a:p>
          <a:p>
            <a:br>
              <a:rPr lang="en-GB" sz="1100" dirty="0">
                <a:solidFill>
                  <a:schemeClr val="accent1"/>
                </a:solidFill>
              </a:rPr>
            </a:br>
            <a:endParaRPr lang="en-GB" sz="1100" dirty="0">
              <a:solidFill>
                <a:schemeClr val="accent1"/>
              </a:solidFill>
            </a:endParaRPr>
          </a:p>
          <a:p>
            <a:endParaRPr lang="en-GB" sz="1100" dirty="0"/>
          </a:p>
        </p:txBody>
      </p:sp>
      <p:pic>
        <p:nvPicPr>
          <p:cNvPr id="29" name="Picture 28" descr="P6-Icon-Care.png">
            <a:extLst>
              <a:ext uri="{FF2B5EF4-FFF2-40B4-BE49-F238E27FC236}">
                <a16:creationId xmlns:a16="http://schemas.microsoft.com/office/drawing/2014/main" id="{E989547C-383E-A877-0B62-E2236F5F069C}"/>
              </a:ext>
            </a:extLst>
          </p:cNvPr>
          <p:cNvPicPr>
            <a:picLocks noChangeAspect="1"/>
          </p:cNvPicPr>
          <p:nvPr/>
        </p:nvPicPr>
        <p:blipFill>
          <a:blip r:embed="rId2" cstate="print"/>
          <a:stretch>
            <a:fillRect/>
          </a:stretch>
        </p:blipFill>
        <p:spPr>
          <a:xfrm>
            <a:off x="254440" y="3874099"/>
            <a:ext cx="1456955" cy="1456955"/>
          </a:xfrm>
          <a:prstGeom prst="rect">
            <a:avLst/>
          </a:prstGeom>
        </p:spPr>
      </p:pic>
    </p:spTree>
    <p:extLst>
      <p:ext uri="{BB962C8B-B14F-4D97-AF65-F5344CB8AC3E}">
        <p14:creationId xmlns:p14="http://schemas.microsoft.com/office/powerpoint/2010/main" val="157031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3AFEFA-1089-1C18-A844-E1AF5F6363C9}"/>
              </a:ext>
            </a:extLst>
          </p:cNvPr>
          <p:cNvSpPr/>
          <p:nvPr/>
        </p:nvSpPr>
        <p:spPr>
          <a:xfrm>
            <a:off x="579518" y="2131127"/>
            <a:ext cx="5859373"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30" name="Text Placeholder 29"/>
          <p:cNvSpPr>
            <a:spLocks noGrp="1"/>
          </p:cNvSpPr>
          <p:nvPr>
            <p:ph type="body" sz="quarter" idx="22"/>
          </p:nvPr>
        </p:nvSpPr>
        <p:spPr>
          <a:xfrm>
            <a:off x="424322" y="822445"/>
            <a:ext cx="6624724" cy="483878"/>
          </a:xfrm>
        </p:spPr>
        <p:txBody>
          <a:bodyPr/>
          <a:lstStyle/>
          <a:p>
            <a:r>
              <a:rPr lang="en-GB" sz="3200" dirty="0">
                <a:solidFill>
                  <a:schemeClr val="tx1"/>
                </a:solidFill>
              </a:rPr>
              <a:t>Access and Quality Questions</a:t>
            </a:r>
          </a:p>
        </p:txBody>
      </p:sp>
      <p:sp>
        <p:nvSpPr>
          <p:cNvPr id="2" name="Slide Number Placeholder 1"/>
          <p:cNvSpPr>
            <a:spLocks noGrp="1"/>
          </p:cNvSpPr>
          <p:nvPr>
            <p:ph type="sldNum" sz="quarter" idx="12"/>
          </p:nvPr>
        </p:nvSpPr>
        <p:spPr>
          <a:xfrm>
            <a:off x="5818251" y="301284"/>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2200" b="1" i="0" u="none" strike="noStrike" kern="1200" cap="none" spc="0" normalizeH="0" baseline="0" noProof="0" dirty="0">
              <a:ln>
                <a:noFill/>
              </a:ln>
              <a:solidFill>
                <a:prstClr val="white">
                  <a:lumMod val="50000"/>
                </a:prstClr>
              </a:solidFill>
              <a:effectLst/>
              <a:uLnTx/>
              <a:uFillTx/>
              <a:latin typeface="Poppins Light"/>
              <a:ea typeface="+mn-ea"/>
              <a:cs typeface="+mn-cs"/>
            </a:endParaRPr>
          </a:p>
        </p:txBody>
      </p:sp>
      <p:sp>
        <p:nvSpPr>
          <p:cNvPr id="11" name="Text Placeholder 10"/>
          <p:cNvSpPr>
            <a:spLocks noGrp="1"/>
          </p:cNvSpPr>
          <p:nvPr>
            <p:ph type="body" sz="quarter" idx="14"/>
          </p:nvPr>
        </p:nvSpPr>
        <p:spPr>
          <a:xfrm>
            <a:off x="437656" y="1096103"/>
            <a:ext cx="6211627" cy="315118"/>
          </a:xfrm>
        </p:spPr>
        <p:txBody>
          <a:bodyPr/>
          <a:lstStyle/>
          <a:p>
            <a:endParaRPr lang="en-GB" sz="1600" dirty="0">
              <a:solidFill>
                <a:schemeClr val="tx1"/>
              </a:solidFill>
              <a:latin typeface="+mj-lt"/>
            </a:endParaRPr>
          </a:p>
          <a:p>
            <a:r>
              <a:rPr lang="en-GB" sz="1600" dirty="0">
                <a:solidFill>
                  <a:srgbClr val="D83C8E"/>
                </a:solidFill>
              </a:rPr>
              <a:t>Q1) How did you find getting a referral/appointment at the hospital?</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5658" y="5804347"/>
            <a:ext cx="6014569"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r>
              <a:rPr kumimoji="0" lang="en-GB" sz="1600" b="1" i="0" u="none" strike="noStrike" kern="1200" cap="none" spc="0" normalizeH="0" baseline="0" noProof="0" dirty="0">
                <a:ln>
                  <a:noFill/>
                </a:ln>
                <a:solidFill>
                  <a:srgbClr val="D83C8E"/>
                </a:solidFill>
                <a:effectLst/>
                <a:uLnTx/>
                <a:uFillTx/>
                <a:latin typeface="Poppins Light"/>
                <a:ea typeface="+mn-ea"/>
                <a:cs typeface="+mn-cs"/>
              </a:rPr>
              <a:t>Q2) </a:t>
            </a:r>
            <a:r>
              <a:rPr kumimoji="0" lang="en-GB" sz="1600" b="1" i="0" u="none" strike="noStrike" kern="1200" cap="none" spc="0" normalizeH="0" baseline="0" noProof="0" dirty="0">
                <a:ln>
                  <a:noFill/>
                </a:ln>
                <a:solidFill>
                  <a:srgbClr val="E73E97"/>
                </a:solidFill>
                <a:effectLst/>
                <a:uLnTx/>
                <a:uFillTx/>
                <a:latin typeface="Poppins Light"/>
                <a:ea typeface="+mn-ea"/>
                <a:cs typeface="+mn-cs"/>
              </a:rPr>
              <a:t>How do you find getting through to someone on the phone?</a:t>
            </a:r>
          </a:p>
          <a:p>
            <a:pPr marL="0" marR="0" lvl="0" indent="0" algn="l" defTabSz="914400" rtl="0" eaLnBrk="1" fontAlgn="auto" latinLnBrk="0" hangingPunct="1">
              <a:lnSpc>
                <a:spcPts val="1700"/>
              </a:lnSpc>
              <a:spcBef>
                <a:spcPts val="0"/>
              </a:spcBef>
              <a:spcAft>
                <a:spcPts val="900"/>
              </a:spcAft>
              <a:buClrTx/>
              <a:buSzTx/>
              <a:buFont typeface="Arial" pitchFamily="34" charset="0"/>
              <a:buNone/>
              <a:tabLst/>
              <a:defRPr/>
            </a:pPr>
            <a:endParaRPr kumimoji="0" lang="en-GB" sz="1400" b="1" i="0" u="none" strike="noStrike" kern="1200" cap="none" spc="0" normalizeH="0" baseline="0" noProof="0" dirty="0">
              <a:ln>
                <a:noFill/>
              </a:ln>
              <a:solidFill>
                <a:srgbClr val="D83C8E"/>
              </a:solidFill>
              <a:effectLst/>
              <a:uLnTx/>
              <a:uFillTx/>
              <a:latin typeface="Poppins" pitchFamily="2" charset="77"/>
              <a:ea typeface="+mn-ea"/>
              <a:cs typeface="Poppins" pitchFamily="2" charset="77"/>
            </a:endParaRPr>
          </a:p>
        </p:txBody>
      </p:sp>
      <p:graphicFrame>
        <p:nvGraphicFramePr>
          <p:cNvPr id="12" name="Chart 11">
            <a:extLst>
              <a:ext uri="{FF2B5EF4-FFF2-40B4-BE49-F238E27FC236}">
                <a16:creationId xmlns:a16="http://schemas.microsoft.com/office/drawing/2014/main" id="{5AF3743B-69DA-23B4-DC07-F561CC86897A}"/>
              </a:ext>
            </a:extLst>
          </p:cNvPr>
          <p:cNvGraphicFramePr/>
          <p:nvPr>
            <p:extLst>
              <p:ext uri="{D42A27DB-BD31-4B8C-83A1-F6EECF244321}">
                <p14:modId xmlns:p14="http://schemas.microsoft.com/office/powerpoint/2010/main" val="3459254166"/>
              </p:ext>
            </p:extLst>
          </p:nvPr>
        </p:nvGraphicFramePr>
        <p:xfrm>
          <a:off x="469079" y="2131127"/>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44">
            <a:extLst>
              <a:ext uri="{FF2B5EF4-FFF2-40B4-BE49-F238E27FC236}">
                <a16:creationId xmlns:a16="http://schemas.microsoft.com/office/drawing/2014/main" id="{E9835BB5-65AD-8E0C-38A4-57D321D3DB5E}"/>
              </a:ext>
            </a:extLst>
          </p:cNvPr>
          <p:cNvGraphicFramePr>
            <a:graphicFrameLocks noGrp="1"/>
          </p:cNvGraphicFramePr>
          <p:nvPr>
            <p:extLst>
              <p:ext uri="{D42A27DB-BD31-4B8C-83A1-F6EECF244321}">
                <p14:modId xmlns:p14="http://schemas.microsoft.com/office/powerpoint/2010/main" val="1625459827"/>
              </p:ext>
            </p:extLst>
          </p:nvPr>
        </p:nvGraphicFramePr>
        <p:xfrm>
          <a:off x="3141106" y="2131127"/>
          <a:ext cx="3297786" cy="3121893"/>
        </p:xfrm>
        <a:graphic>
          <a:graphicData uri="http://schemas.openxmlformats.org/drawingml/2006/table">
            <a:tbl>
              <a:tblPr firstRow="1" bandRow="1">
                <a:tableStyleId>{5C22544A-7EE6-4342-B048-85BDC9FD1C3A}</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21%</a:t>
                      </a:r>
                    </a:p>
                  </a:txBody>
                  <a:tcPr/>
                </a:tc>
                <a:tc>
                  <a:txBody>
                    <a:bodyPr/>
                    <a:lstStyle/>
                    <a:p>
                      <a:pPr algn="ctr"/>
                      <a:r>
                        <a:rPr lang="en-GB" sz="1200" dirty="0"/>
                        <a:t>23%</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49%</a:t>
                      </a:r>
                    </a:p>
                  </a:txBody>
                  <a:tcPr/>
                </a:tc>
                <a:tc>
                  <a:txBody>
                    <a:bodyPr/>
                    <a:lstStyle/>
                    <a:p>
                      <a:pPr algn="ctr"/>
                      <a:r>
                        <a:rPr lang="en-GB" sz="1200" dirty="0"/>
                        <a:t>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12%</a:t>
                      </a:r>
                    </a:p>
                  </a:txBody>
                  <a:tcPr/>
                </a:tc>
                <a:tc>
                  <a:txBody>
                    <a:bodyPr/>
                    <a:lstStyle/>
                    <a:p>
                      <a:pPr algn="ctr"/>
                      <a:r>
                        <a:rPr lang="en-GB" sz="1200" dirty="0"/>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10%</a:t>
                      </a:r>
                    </a:p>
                  </a:txBody>
                  <a:tcPr/>
                </a:tc>
                <a:tc>
                  <a:txBody>
                    <a:bodyPr/>
                    <a:lstStyle/>
                    <a:p>
                      <a:pPr algn="ctr"/>
                      <a:r>
                        <a:rPr lang="en-GB" sz="120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8%</a:t>
                      </a:r>
                    </a:p>
                  </a:txBody>
                  <a:tcPr/>
                </a:tc>
                <a:tc>
                  <a:txBody>
                    <a:bodyPr/>
                    <a:lstStyle/>
                    <a:p>
                      <a:pPr algn="ctr"/>
                      <a:r>
                        <a:rPr lang="en-GB" sz="12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5" name="Chart 14">
            <a:extLst>
              <a:ext uri="{FF2B5EF4-FFF2-40B4-BE49-F238E27FC236}">
                <a16:creationId xmlns:a16="http://schemas.microsoft.com/office/drawing/2014/main" id="{46D72F60-DCB4-EAB7-6C8F-71246A4FD092}"/>
              </a:ext>
            </a:extLst>
          </p:cNvPr>
          <p:cNvGraphicFramePr/>
          <p:nvPr>
            <p:extLst>
              <p:ext uri="{D42A27DB-BD31-4B8C-83A1-F6EECF244321}">
                <p14:modId xmlns:p14="http://schemas.microsoft.com/office/powerpoint/2010/main" val="1735069761"/>
              </p:ext>
            </p:extLst>
          </p:nvPr>
        </p:nvGraphicFramePr>
        <p:xfrm>
          <a:off x="555531" y="6464381"/>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44">
            <a:extLst>
              <a:ext uri="{FF2B5EF4-FFF2-40B4-BE49-F238E27FC236}">
                <a16:creationId xmlns:a16="http://schemas.microsoft.com/office/drawing/2014/main" id="{18C72FF5-461F-A6C3-FE21-E00BB7287A87}"/>
              </a:ext>
            </a:extLst>
          </p:cNvPr>
          <p:cNvGraphicFramePr>
            <a:graphicFrameLocks noGrp="1"/>
          </p:cNvGraphicFramePr>
          <p:nvPr>
            <p:extLst>
              <p:ext uri="{D42A27DB-BD31-4B8C-83A1-F6EECF244321}">
                <p14:modId xmlns:p14="http://schemas.microsoft.com/office/powerpoint/2010/main" val="3520307850"/>
              </p:ext>
            </p:extLst>
          </p:nvPr>
        </p:nvGraphicFramePr>
        <p:xfrm>
          <a:off x="3227558" y="6464381"/>
          <a:ext cx="3297786" cy="3121893"/>
        </p:xfrm>
        <a:graphic>
          <a:graphicData uri="http://schemas.openxmlformats.org/drawingml/2006/table">
            <a:tbl>
              <a:tblPr firstRow="1" bandRow="1">
                <a:tableStyleId>{5C22544A-7EE6-4342-B048-85BDC9FD1C3A}</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13%</a:t>
                      </a:r>
                    </a:p>
                  </a:txBody>
                  <a:tcPr/>
                </a:tc>
                <a:tc>
                  <a:txBody>
                    <a:bodyPr/>
                    <a:lstStyle/>
                    <a:p>
                      <a:pPr algn="ctr"/>
                      <a:r>
                        <a:rPr lang="en-GB" sz="1200" dirty="0"/>
                        <a:t>17%</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49%</a:t>
                      </a:r>
                    </a:p>
                  </a:txBody>
                  <a:tcPr/>
                </a:tc>
                <a:tc>
                  <a:txBody>
                    <a:bodyPr/>
                    <a:lstStyle/>
                    <a:p>
                      <a:pPr algn="ctr"/>
                      <a:r>
                        <a:rPr lang="en-GB" sz="1200" dirty="0"/>
                        <a:t>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17%</a:t>
                      </a:r>
                    </a:p>
                  </a:txBody>
                  <a:tcPr/>
                </a:tc>
                <a:tc>
                  <a:txBody>
                    <a:bodyPr/>
                    <a:lstStyle/>
                    <a:p>
                      <a:pPr algn="ctr"/>
                      <a:r>
                        <a:rPr lang="en-GB" sz="12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14%</a:t>
                      </a:r>
                    </a:p>
                  </a:txBody>
                  <a:tcPr/>
                </a:tc>
                <a:tc>
                  <a:txBody>
                    <a:bodyPr/>
                    <a:lstStyle/>
                    <a:p>
                      <a:pPr algn="ctr"/>
                      <a:r>
                        <a:rPr lang="en-GB" sz="1200" dirty="0"/>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7%</a:t>
                      </a:r>
                    </a:p>
                  </a:txBody>
                  <a:tcPr/>
                </a:tc>
                <a:tc>
                  <a:txBody>
                    <a:bodyPr/>
                    <a:lstStyle/>
                    <a:p>
                      <a:pPr algn="ctr"/>
                      <a:r>
                        <a:rPr lang="en-GB" sz="12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10036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0910F1-E6C4-7A8E-BF1F-411C153C3E61}"/>
              </a:ext>
            </a:extLst>
          </p:cNvPr>
          <p:cNvSpPr/>
          <p:nvPr/>
        </p:nvSpPr>
        <p:spPr>
          <a:xfrm>
            <a:off x="559912" y="1352600"/>
            <a:ext cx="5886574"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a:xfrm>
            <a:off x="5917176" y="271462"/>
            <a:ext cx="581000" cy="360000"/>
          </a:xfrm>
        </p:spPr>
        <p:txBody>
          <a:bodyPr/>
          <a:lstStyle/>
          <a:p>
            <a:fld id="{9295DF58-4118-4551-8C61-1A7ED177FA2D}" type="slidenum">
              <a:rPr lang="en-GB" noProof="0" smtClean="0"/>
              <a:pPr/>
              <a:t>34</a:t>
            </a:fld>
            <a:endParaRPr lang="en-GB" noProof="0" dirty="0"/>
          </a:p>
        </p:txBody>
      </p:sp>
      <p:sp>
        <p:nvSpPr>
          <p:cNvPr id="11" name="Text Placeholder 10"/>
          <p:cNvSpPr>
            <a:spLocks noGrp="1"/>
          </p:cNvSpPr>
          <p:nvPr>
            <p:ph type="body" sz="quarter" idx="14"/>
          </p:nvPr>
        </p:nvSpPr>
        <p:spPr>
          <a:xfrm>
            <a:off x="424322" y="992560"/>
            <a:ext cx="5668973" cy="208369"/>
          </a:xfrm>
        </p:spPr>
        <p:txBody>
          <a:bodyPr/>
          <a:lstStyle/>
          <a:p>
            <a:r>
              <a:rPr lang="en-GB" sz="1600" dirty="0">
                <a:solidFill>
                  <a:srgbClr val="004C6B"/>
                </a:solidFill>
              </a:rPr>
              <a:t>Q3) How do you find the waiting times at the hospital?</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24322" y="4881717"/>
            <a:ext cx="6073854"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004C6B"/>
                </a:solidFill>
              </a:rPr>
              <a:t>Q4) How do you think the communication is between your hospital and GP practice?</a:t>
            </a:r>
          </a:p>
        </p:txBody>
      </p:sp>
      <p:graphicFrame>
        <p:nvGraphicFramePr>
          <p:cNvPr id="7" name="Chart 6">
            <a:extLst>
              <a:ext uri="{FF2B5EF4-FFF2-40B4-BE49-F238E27FC236}">
                <a16:creationId xmlns:a16="http://schemas.microsoft.com/office/drawing/2014/main" id="{D7D5B1C2-481A-7135-C5EE-6D5028574691}"/>
              </a:ext>
            </a:extLst>
          </p:cNvPr>
          <p:cNvGraphicFramePr/>
          <p:nvPr>
            <p:extLst>
              <p:ext uri="{D42A27DB-BD31-4B8C-83A1-F6EECF244321}">
                <p14:modId xmlns:p14="http://schemas.microsoft.com/office/powerpoint/2010/main" val="3025293265"/>
              </p:ext>
            </p:extLst>
          </p:nvPr>
        </p:nvGraphicFramePr>
        <p:xfrm>
          <a:off x="476672" y="1352600"/>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44">
            <a:extLst>
              <a:ext uri="{FF2B5EF4-FFF2-40B4-BE49-F238E27FC236}">
                <a16:creationId xmlns:a16="http://schemas.microsoft.com/office/drawing/2014/main" id="{CF7C7155-3750-39AC-C87A-310AE3F12610}"/>
              </a:ext>
            </a:extLst>
          </p:cNvPr>
          <p:cNvGraphicFramePr>
            <a:graphicFrameLocks noGrp="1"/>
          </p:cNvGraphicFramePr>
          <p:nvPr>
            <p:extLst>
              <p:ext uri="{D42A27DB-BD31-4B8C-83A1-F6EECF244321}">
                <p14:modId xmlns:p14="http://schemas.microsoft.com/office/powerpoint/2010/main" val="2063417441"/>
              </p:ext>
            </p:extLst>
          </p:nvPr>
        </p:nvGraphicFramePr>
        <p:xfrm>
          <a:off x="3148699" y="1352600"/>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12%</a:t>
                      </a:r>
                    </a:p>
                  </a:txBody>
                  <a:tcPr/>
                </a:tc>
                <a:tc>
                  <a:txBody>
                    <a:bodyPr/>
                    <a:lstStyle/>
                    <a:p>
                      <a:pPr algn="ctr"/>
                      <a:r>
                        <a:rPr lang="en-GB" sz="1200" dirty="0"/>
                        <a:t>12%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34%</a:t>
                      </a:r>
                    </a:p>
                  </a:txBody>
                  <a:tcPr/>
                </a:tc>
                <a:tc>
                  <a:txBody>
                    <a:bodyPr/>
                    <a:lstStyle/>
                    <a:p>
                      <a:pPr algn="ctr"/>
                      <a:r>
                        <a:rPr lang="en-GB" sz="1200" dirty="0"/>
                        <a:t>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28%</a:t>
                      </a:r>
                    </a:p>
                  </a:txBody>
                  <a:tcPr/>
                </a:tc>
                <a:tc>
                  <a:txBody>
                    <a:bodyPr/>
                    <a:lstStyle/>
                    <a:p>
                      <a:pPr algn="ctr"/>
                      <a:r>
                        <a:rPr lang="en-GB" sz="12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18%</a:t>
                      </a:r>
                    </a:p>
                  </a:txBody>
                  <a:tcPr/>
                </a:tc>
                <a:tc>
                  <a:txBody>
                    <a:bodyPr/>
                    <a:lstStyle/>
                    <a:p>
                      <a:pPr algn="ctr"/>
                      <a:r>
                        <a:rPr lang="en-GB" sz="12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9%</a:t>
                      </a:r>
                    </a:p>
                  </a:txBody>
                  <a:tcPr/>
                </a:tc>
                <a:tc>
                  <a:txBody>
                    <a:bodyPr/>
                    <a:lstStyle/>
                    <a:p>
                      <a:pPr algn="ctr"/>
                      <a:r>
                        <a:rPr lang="en-GB" sz="12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0" name="Chart 9">
            <a:extLst>
              <a:ext uri="{FF2B5EF4-FFF2-40B4-BE49-F238E27FC236}">
                <a16:creationId xmlns:a16="http://schemas.microsoft.com/office/drawing/2014/main" id="{7D225664-2DCA-42EE-117B-54B1168BED5D}"/>
              </a:ext>
            </a:extLst>
          </p:cNvPr>
          <p:cNvGraphicFramePr/>
          <p:nvPr>
            <p:extLst>
              <p:ext uri="{D42A27DB-BD31-4B8C-83A1-F6EECF244321}">
                <p14:modId xmlns:p14="http://schemas.microsoft.com/office/powerpoint/2010/main" val="3445628462"/>
              </p:ext>
            </p:extLst>
          </p:nvPr>
        </p:nvGraphicFramePr>
        <p:xfrm>
          <a:off x="555531" y="5600285"/>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44">
            <a:extLst>
              <a:ext uri="{FF2B5EF4-FFF2-40B4-BE49-F238E27FC236}">
                <a16:creationId xmlns:a16="http://schemas.microsoft.com/office/drawing/2014/main" id="{C5C7E689-11B0-B82F-FB49-12CBDD2743FA}"/>
              </a:ext>
            </a:extLst>
          </p:cNvPr>
          <p:cNvGraphicFramePr>
            <a:graphicFrameLocks noGrp="1"/>
          </p:cNvGraphicFramePr>
          <p:nvPr>
            <p:extLst>
              <p:ext uri="{D42A27DB-BD31-4B8C-83A1-F6EECF244321}">
                <p14:modId xmlns:p14="http://schemas.microsoft.com/office/powerpoint/2010/main" val="819448082"/>
              </p:ext>
            </p:extLst>
          </p:nvPr>
        </p:nvGraphicFramePr>
        <p:xfrm>
          <a:off x="3227558" y="5600285"/>
          <a:ext cx="3297786" cy="3121893"/>
        </p:xfrm>
        <a:graphic>
          <a:graphicData uri="http://schemas.openxmlformats.org/drawingml/2006/table">
            <a:tbl>
              <a:tblPr firstRow="1" bandRow="1">
                <a:tableStyleId>{073A0DAA-6AF3-43AB-8588-CEC1D06C72B9}</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15%</a:t>
                      </a:r>
                    </a:p>
                  </a:txBody>
                  <a:tcPr/>
                </a:tc>
                <a:tc>
                  <a:txBody>
                    <a:bodyPr/>
                    <a:lstStyle/>
                    <a:p>
                      <a:pPr algn="ctr"/>
                      <a:r>
                        <a:rPr lang="en-GB" sz="1200" dirty="0"/>
                        <a:t>16%</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48%</a:t>
                      </a:r>
                    </a:p>
                  </a:txBody>
                  <a:tcPr/>
                </a:tc>
                <a:tc>
                  <a:txBody>
                    <a:bodyPr/>
                    <a:lstStyle/>
                    <a:p>
                      <a:pPr algn="ctr"/>
                      <a:r>
                        <a:rPr lang="en-GB" sz="1200" dirty="0"/>
                        <a:t>49%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23%</a:t>
                      </a:r>
                    </a:p>
                  </a:txBody>
                  <a:tcPr/>
                </a:tc>
                <a:tc>
                  <a:txBody>
                    <a:bodyPr/>
                    <a:lstStyle/>
                    <a:p>
                      <a:pPr algn="ctr"/>
                      <a:r>
                        <a:rPr lang="en-GB" sz="1200" dirty="0"/>
                        <a:t>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9%</a:t>
                      </a:r>
                    </a:p>
                  </a:txBody>
                  <a:tcPr/>
                </a:tc>
                <a:tc>
                  <a:txBody>
                    <a:bodyPr/>
                    <a:lstStyle/>
                    <a:p>
                      <a:pPr algn="ctr"/>
                      <a:r>
                        <a:rPr lang="en-GB" sz="12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5%</a:t>
                      </a:r>
                    </a:p>
                  </a:txBody>
                  <a:tcPr/>
                </a:tc>
                <a:tc>
                  <a:txBody>
                    <a:bodyPr/>
                    <a:lstStyle/>
                    <a:p>
                      <a:pPr algn="ctr"/>
                      <a:r>
                        <a:rPr lang="en-GB" sz="1200"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314376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B50CB5-E230-93FE-7A2E-0B9A16998C7A}"/>
              </a:ext>
            </a:extLst>
          </p:cNvPr>
          <p:cNvSpPr/>
          <p:nvPr/>
        </p:nvSpPr>
        <p:spPr>
          <a:xfrm>
            <a:off x="447547" y="1361635"/>
            <a:ext cx="6038351" cy="3121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j-lt"/>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35</a:t>
            </a:fld>
            <a:endParaRPr lang="en-GB" noProof="0"/>
          </a:p>
        </p:txBody>
      </p:sp>
      <p:sp>
        <p:nvSpPr>
          <p:cNvPr id="11" name="Text Placeholder 10"/>
          <p:cNvSpPr>
            <a:spLocks noGrp="1"/>
          </p:cNvSpPr>
          <p:nvPr>
            <p:ph type="body" sz="quarter" idx="14"/>
          </p:nvPr>
        </p:nvSpPr>
        <p:spPr>
          <a:xfrm>
            <a:off x="438517" y="1051179"/>
            <a:ext cx="6014569" cy="261390"/>
          </a:xfrm>
        </p:spPr>
        <p:txBody>
          <a:bodyPr/>
          <a:lstStyle/>
          <a:p>
            <a:r>
              <a:rPr lang="en-GB" sz="1600" dirty="0">
                <a:solidFill>
                  <a:srgbClr val="9AC43A"/>
                </a:solidFill>
              </a:rPr>
              <a:t>Q5) How do you find the attitudes of staff at the service?</a:t>
            </a:r>
          </a:p>
        </p:txBody>
      </p:sp>
      <p:sp>
        <p:nvSpPr>
          <p:cNvPr id="46" name="Text Placeholder 10">
            <a:extLst>
              <a:ext uri="{FF2B5EF4-FFF2-40B4-BE49-F238E27FC236}">
                <a16:creationId xmlns:a16="http://schemas.microsoft.com/office/drawing/2014/main" id="{05BBA828-15FC-0687-4ACB-E3641B661E94}"/>
              </a:ext>
            </a:extLst>
          </p:cNvPr>
          <p:cNvSpPr txBox="1">
            <a:spLocks/>
          </p:cNvSpPr>
          <p:nvPr/>
        </p:nvSpPr>
        <p:spPr>
          <a:xfrm>
            <a:off x="438419" y="5097016"/>
            <a:ext cx="6073854" cy="249497"/>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b="1" kern="1200">
                <a:solidFill>
                  <a:schemeClr val="accent1"/>
                </a:solidFill>
                <a:latin typeface="+mn-lt"/>
                <a:ea typeface="+mn-ea"/>
                <a:cs typeface="+mn-cs"/>
              </a:defRPr>
            </a:lvl2pPr>
            <a:lvl3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3pPr>
            <a:lvl4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4pPr>
            <a:lvl5pPr marL="0" indent="0" algn="l" defTabSz="914400" rtl="0" eaLnBrk="1" latinLnBrk="0" hangingPunct="1">
              <a:spcBef>
                <a:spcPts val="0"/>
              </a:spcBef>
              <a:buFont typeface="Arial" pitchFamily="34" charset="0"/>
              <a:buNone/>
              <a:defRPr sz="1400" b="1"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9AC43A"/>
                </a:solidFill>
              </a:rPr>
              <a:t>Q6) How would you rate the quality of treatment and care received?</a:t>
            </a:r>
          </a:p>
          <a:p>
            <a:endParaRPr lang="en-GB" sz="1400" dirty="0">
              <a:solidFill>
                <a:srgbClr val="004C6B"/>
              </a:solidFill>
            </a:endParaRPr>
          </a:p>
        </p:txBody>
      </p:sp>
      <p:graphicFrame>
        <p:nvGraphicFramePr>
          <p:cNvPr id="7" name="Chart 6">
            <a:extLst>
              <a:ext uri="{FF2B5EF4-FFF2-40B4-BE49-F238E27FC236}">
                <a16:creationId xmlns:a16="http://schemas.microsoft.com/office/drawing/2014/main" id="{F89BEAD4-0FFD-35C6-2A9D-E3743851929E}"/>
              </a:ext>
            </a:extLst>
          </p:cNvPr>
          <p:cNvGraphicFramePr/>
          <p:nvPr>
            <p:extLst>
              <p:ext uri="{D42A27DB-BD31-4B8C-83A1-F6EECF244321}">
                <p14:modId xmlns:p14="http://schemas.microsoft.com/office/powerpoint/2010/main" val="2924464135"/>
              </p:ext>
            </p:extLst>
          </p:nvPr>
        </p:nvGraphicFramePr>
        <p:xfrm>
          <a:off x="485269" y="1352600"/>
          <a:ext cx="2802243" cy="3313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44">
            <a:extLst>
              <a:ext uri="{FF2B5EF4-FFF2-40B4-BE49-F238E27FC236}">
                <a16:creationId xmlns:a16="http://schemas.microsoft.com/office/drawing/2014/main" id="{55E1AFCF-9F7F-81FA-221D-34F573545518}"/>
              </a:ext>
            </a:extLst>
          </p:cNvPr>
          <p:cNvGraphicFramePr>
            <a:graphicFrameLocks noGrp="1"/>
          </p:cNvGraphicFramePr>
          <p:nvPr>
            <p:extLst>
              <p:ext uri="{D42A27DB-BD31-4B8C-83A1-F6EECF244321}">
                <p14:modId xmlns:p14="http://schemas.microsoft.com/office/powerpoint/2010/main" val="74808825"/>
              </p:ext>
            </p:extLst>
          </p:nvPr>
        </p:nvGraphicFramePr>
        <p:xfrm>
          <a:off x="3148698" y="1352600"/>
          <a:ext cx="3337201" cy="3121893"/>
        </p:xfrm>
        <a:graphic>
          <a:graphicData uri="http://schemas.openxmlformats.org/drawingml/2006/table">
            <a:tbl>
              <a:tblPr firstRow="1" bandRow="1">
                <a:tableStyleId>{21E4AEA4-8DFA-4A89-87EB-49C32662AFE0}</a:tableStyleId>
              </a:tblPr>
              <a:tblGrid>
                <a:gridCol w="878133">
                  <a:extLst>
                    <a:ext uri="{9D8B030D-6E8A-4147-A177-3AD203B41FA5}">
                      <a16:colId xmlns:a16="http://schemas.microsoft.com/office/drawing/2014/main" val="1852708291"/>
                    </a:ext>
                  </a:extLst>
                </a:gridCol>
                <a:gridCol w="614767">
                  <a:extLst>
                    <a:ext uri="{9D8B030D-6E8A-4147-A177-3AD203B41FA5}">
                      <a16:colId xmlns:a16="http://schemas.microsoft.com/office/drawing/2014/main" val="1816098319"/>
                    </a:ext>
                  </a:extLst>
                </a:gridCol>
                <a:gridCol w="614767">
                  <a:extLst>
                    <a:ext uri="{9D8B030D-6E8A-4147-A177-3AD203B41FA5}">
                      <a16:colId xmlns:a16="http://schemas.microsoft.com/office/drawing/2014/main" val="310195714"/>
                    </a:ext>
                  </a:extLst>
                </a:gridCol>
                <a:gridCol w="614767">
                  <a:extLst>
                    <a:ext uri="{9D8B030D-6E8A-4147-A177-3AD203B41FA5}">
                      <a16:colId xmlns:a16="http://schemas.microsoft.com/office/drawing/2014/main" val="2584441955"/>
                    </a:ext>
                  </a:extLst>
                </a:gridCol>
                <a:gridCol w="614767">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36%</a:t>
                      </a:r>
                    </a:p>
                  </a:txBody>
                  <a:tcPr/>
                </a:tc>
                <a:tc>
                  <a:txBody>
                    <a:bodyPr/>
                    <a:lstStyle/>
                    <a:p>
                      <a:pPr algn="ctr"/>
                      <a:r>
                        <a:rPr lang="en-GB" sz="1200" dirty="0"/>
                        <a:t>32%</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52%</a:t>
                      </a:r>
                    </a:p>
                  </a:txBody>
                  <a:tcPr/>
                </a:tc>
                <a:tc>
                  <a:txBody>
                    <a:bodyPr/>
                    <a:lstStyle/>
                    <a:p>
                      <a:pPr algn="ctr"/>
                      <a:r>
                        <a:rPr lang="en-GB" sz="1200" dirty="0"/>
                        <a:t>55%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7%</a:t>
                      </a:r>
                    </a:p>
                  </a:txBody>
                  <a:tcPr/>
                </a:tc>
                <a:tc>
                  <a:txBody>
                    <a:bodyPr/>
                    <a:lstStyle/>
                    <a:p>
                      <a:pPr algn="ctr"/>
                      <a:r>
                        <a:rPr lang="en-GB" sz="120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3%</a:t>
                      </a:r>
                    </a:p>
                  </a:txBody>
                  <a:tcPr/>
                </a:tc>
                <a:tc>
                  <a:txBody>
                    <a:bodyPr/>
                    <a:lstStyle/>
                    <a:p>
                      <a:pPr algn="ctr"/>
                      <a:r>
                        <a:rPr lang="en-GB" sz="12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2%</a:t>
                      </a:r>
                    </a:p>
                  </a:txBody>
                  <a:tcPr/>
                </a:tc>
                <a:tc>
                  <a:txBody>
                    <a:bodyPr/>
                    <a:lstStyle/>
                    <a:p>
                      <a:pPr algn="ctr"/>
                      <a:r>
                        <a:rPr lang="en-GB" sz="12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graphicFrame>
        <p:nvGraphicFramePr>
          <p:cNvPr id="12" name="Chart 11">
            <a:extLst>
              <a:ext uri="{FF2B5EF4-FFF2-40B4-BE49-F238E27FC236}">
                <a16:creationId xmlns:a16="http://schemas.microsoft.com/office/drawing/2014/main" id="{3B773FA9-DAF5-AB72-C235-FD009687C830}"/>
              </a:ext>
            </a:extLst>
          </p:cNvPr>
          <p:cNvGraphicFramePr/>
          <p:nvPr>
            <p:extLst>
              <p:ext uri="{D42A27DB-BD31-4B8C-83A1-F6EECF244321}">
                <p14:modId xmlns:p14="http://schemas.microsoft.com/office/powerpoint/2010/main" val="1200639144"/>
              </p:ext>
            </p:extLst>
          </p:nvPr>
        </p:nvGraphicFramePr>
        <p:xfrm>
          <a:off x="492120" y="5888317"/>
          <a:ext cx="2802243" cy="3313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44">
            <a:extLst>
              <a:ext uri="{FF2B5EF4-FFF2-40B4-BE49-F238E27FC236}">
                <a16:creationId xmlns:a16="http://schemas.microsoft.com/office/drawing/2014/main" id="{B4732D6B-0BD2-6F05-C2A7-627C190536CD}"/>
              </a:ext>
            </a:extLst>
          </p:cNvPr>
          <p:cNvGraphicFramePr>
            <a:graphicFrameLocks noGrp="1"/>
          </p:cNvGraphicFramePr>
          <p:nvPr>
            <p:extLst>
              <p:ext uri="{D42A27DB-BD31-4B8C-83A1-F6EECF244321}">
                <p14:modId xmlns:p14="http://schemas.microsoft.com/office/powerpoint/2010/main" val="3028104686"/>
              </p:ext>
            </p:extLst>
          </p:nvPr>
        </p:nvGraphicFramePr>
        <p:xfrm>
          <a:off x="3155550" y="5888317"/>
          <a:ext cx="3297786" cy="3121893"/>
        </p:xfrm>
        <a:graphic>
          <a:graphicData uri="http://schemas.openxmlformats.org/drawingml/2006/table">
            <a:tbl>
              <a:tblPr firstRow="1" bandRow="1">
                <a:tableStyleId>{21E4AEA4-8DFA-4A89-87EB-49C32662AFE0}</a:tableStyleId>
              </a:tblPr>
              <a:tblGrid>
                <a:gridCol w="867762">
                  <a:extLst>
                    <a:ext uri="{9D8B030D-6E8A-4147-A177-3AD203B41FA5}">
                      <a16:colId xmlns:a16="http://schemas.microsoft.com/office/drawing/2014/main" val="1852708291"/>
                    </a:ext>
                  </a:extLst>
                </a:gridCol>
                <a:gridCol w="607506">
                  <a:extLst>
                    <a:ext uri="{9D8B030D-6E8A-4147-A177-3AD203B41FA5}">
                      <a16:colId xmlns:a16="http://schemas.microsoft.com/office/drawing/2014/main" val="1816098319"/>
                    </a:ext>
                  </a:extLst>
                </a:gridCol>
                <a:gridCol w="607506">
                  <a:extLst>
                    <a:ext uri="{9D8B030D-6E8A-4147-A177-3AD203B41FA5}">
                      <a16:colId xmlns:a16="http://schemas.microsoft.com/office/drawing/2014/main" val="310195714"/>
                    </a:ext>
                  </a:extLst>
                </a:gridCol>
                <a:gridCol w="607506">
                  <a:extLst>
                    <a:ext uri="{9D8B030D-6E8A-4147-A177-3AD203B41FA5}">
                      <a16:colId xmlns:a16="http://schemas.microsoft.com/office/drawing/2014/main" val="2584441955"/>
                    </a:ext>
                  </a:extLst>
                </a:gridCol>
                <a:gridCol w="607506">
                  <a:extLst>
                    <a:ext uri="{9D8B030D-6E8A-4147-A177-3AD203B41FA5}">
                      <a16:colId xmlns:a16="http://schemas.microsoft.com/office/drawing/2014/main" val="3331271798"/>
                    </a:ext>
                  </a:extLst>
                </a:gridCol>
              </a:tblGrid>
              <a:tr h="688064">
                <a:tc>
                  <a:txBody>
                    <a:bodyPr/>
                    <a:lstStyle/>
                    <a:p>
                      <a:endParaRPr lang="en-GB" dirty="0"/>
                    </a:p>
                  </a:txBody>
                  <a:tcPr/>
                </a:tc>
                <a:tc>
                  <a:txBody>
                    <a:bodyPr/>
                    <a:lstStyle/>
                    <a:p>
                      <a:r>
                        <a:rPr lang="en-GB" sz="1200" dirty="0"/>
                        <a:t>Q1</a:t>
                      </a:r>
                    </a:p>
                  </a:txBody>
                  <a:tcPr/>
                </a:tc>
                <a:tc>
                  <a:txBody>
                    <a:bodyPr/>
                    <a:lstStyle/>
                    <a:p>
                      <a:r>
                        <a:rPr lang="en-GB" sz="1200" dirty="0"/>
                        <a:t>Q2</a:t>
                      </a:r>
                    </a:p>
                  </a:txBody>
                  <a:tcPr/>
                </a:tc>
                <a:tc>
                  <a:txBody>
                    <a:bodyPr/>
                    <a:lstStyle/>
                    <a:p>
                      <a:r>
                        <a:rPr lang="en-GB" sz="1200" dirty="0"/>
                        <a:t>Q3</a:t>
                      </a:r>
                    </a:p>
                  </a:txBody>
                  <a:tcPr/>
                </a:tc>
                <a:tc>
                  <a:txBody>
                    <a:bodyPr/>
                    <a:lstStyle/>
                    <a:p>
                      <a:r>
                        <a:rPr lang="en-GB" sz="1200" dirty="0"/>
                        <a:t>Q4</a:t>
                      </a:r>
                    </a:p>
                  </a:txBody>
                  <a:tcPr/>
                </a:tc>
                <a:extLst>
                  <a:ext uri="{0D108BD9-81ED-4DB2-BD59-A6C34878D82A}">
                    <a16:rowId xmlns:a16="http://schemas.microsoft.com/office/drawing/2014/main" val="923702615"/>
                  </a:ext>
                </a:extLst>
              </a:tr>
              <a:tr h="524343">
                <a:tc>
                  <a:txBody>
                    <a:bodyPr/>
                    <a:lstStyle/>
                    <a:p>
                      <a:r>
                        <a:rPr lang="en-GB" sz="1200" dirty="0"/>
                        <a:t>Very Good</a:t>
                      </a:r>
                    </a:p>
                  </a:txBody>
                  <a:tcPr/>
                </a:tc>
                <a:tc>
                  <a:txBody>
                    <a:bodyPr/>
                    <a:lstStyle/>
                    <a:p>
                      <a:pPr algn="ctr"/>
                      <a:r>
                        <a:rPr lang="en-GB" sz="1200" dirty="0"/>
                        <a:t>36%</a:t>
                      </a:r>
                    </a:p>
                  </a:txBody>
                  <a:tcPr/>
                </a:tc>
                <a:tc>
                  <a:txBody>
                    <a:bodyPr/>
                    <a:lstStyle/>
                    <a:p>
                      <a:pPr algn="ctr"/>
                      <a:r>
                        <a:rPr lang="en-GB" sz="1200" dirty="0"/>
                        <a:t>34%</a:t>
                      </a:r>
                    </a:p>
                  </a:txBody>
                  <a:tcPr/>
                </a:tc>
                <a:tc>
                  <a:txBody>
                    <a:bodyPr/>
                    <a:lstStyle/>
                    <a:p>
                      <a:pPr algn="ct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95217099"/>
                  </a:ext>
                </a:extLst>
              </a:tr>
              <a:tr h="334579">
                <a:tc>
                  <a:txBody>
                    <a:bodyPr/>
                    <a:lstStyle/>
                    <a:p>
                      <a:r>
                        <a:rPr lang="en-GB" sz="1200" dirty="0"/>
                        <a:t>Good</a:t>
                      </a:r>
                    </a:p>
                  </a:txBody>
                  <a:tcPr/>
                </a:tc>
                <a:tc>
                  <a:txBody>
                    <a:bodyPr/>
                    <a:lstStyle/>
                    <a:p>
                      <a:pPr algn="ctr"/>
                      <a:r>
                        <a:rPr lang="en-GB" sz="1200" dirty="0"/>
                        <a:t>48%</a:t>
                      </a:r>
                    </a:p>
                  </a:txBody>
                  <a:tcPr/>
                </a:tc>
                <a:tc>
                  <a:txBody>
                    <a:bodyPr/>
                    <a:lstStyle/>
                    <a:p>
                      <a:pPr algn="ctr"/>
                      <a:r>
                        <a:rPr lang="en-GB" sz="1200" dirty="0"/>
                        <a:t>51%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13991187"/>
                  </a:ext>
                </a:extLst>
              </a:tr>
              <a:tr h="728828">
                <a:tc>
                  <a:txBody>
                    <a:bodyPr/>
                    <a:lstStyle/>
                    <a:p>
                      <a:r>
                        <a:rPr lang="en-GB" sz="1200" dirty="0"/>
                        <a:t>Neither good nor bad</a:t>
                      </a:r>
                    </a:p>
                  </a:txBody>
                  <a:tcPr/>
                </a:tc>
                <a:tc>
                  <a:txBody>
                    <a:bodyPr/>
                    <a:lstStyle/>
                    <a:p>
                      <a:pPr algn="ctr"/>
                      <a:r>
                        <a:rPr lang="en-GB" sz="1200" dirty="0"/>
                        <a:t>10%</a:t>
                      </a:r>
                    </a:p>
                  </a:txBody>
                  <a:tcPr/>
                </a:tc>
                <a:tc>
                  <a:txBody>
                    <a:bodyPr/>
                    <a:lstStyle/>
                    <a:p>
                      <a:pPr algn="ctr"/>
                      <a:r>
                        <a:rPr lang="en-GB" sz="12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507352613"/>
                  </a:ext>
                </a:extLst>
              </a:tr>
              <a:tr h="357991">
                <a:tc>
                  <a:txBody>
                    <a:bodyPr/>
                    <a:lstStyle/>
                    <a:p>
                      <a:r>
                        <a:rPr lang="en-GB" sz="1200" dirty="0"/>
                        <a:t>Poor</a:t>
                      </a:r>
                    </a:p>
                  </a:txBody>
                  <a:tcPr/>
                </a:tc>
                <a:tc>
                  <a:txBody>
                    <a:bodyPr/>
                    <a:lstStyle/>
                    <a:p>
                      <a:pPr algn="ctr"/>
                      <a:r>
                        <a:rPr lang="en-GB" sz="1200" dirty="0"/>
                        <a:t>2%</a:t>
                      </a:r>
                    </a:p>
                  </a:txBody>
                  <a:tcPr/>
                </a:tc>
                <a:tc>
                  <a:txBody>
                    <a:bodyPr/>
                    <a:lstStyle/>
                    <a:p>
                      <a:pPr algn="ctr"/>
                      <a:r>
                        <a:rPr lang="en-GB" sz="12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2802222364"/>
                  </a:ext>
                </a:extLst>
              </a:tr>
              <a:tr h="488088">
                <a:tc>
                  <a:txBody>
                    <a:bodyPr/>
                    <a:lstStyle/>
                    <a:p>
                      <a:r>
                        <a:rPr lang="en-GB" sz="1200" dirty="0"/>
                        <a:t>Very Poor</a:t>
                      </a:r>
                    </a:p>
                  </a:txBody>
                  <a:tcPr/>
                </a:tc>
                <a:tc>
                  <a:txBody>
                    <a:bodyPr/>
                    <a:lstStyle/>
                    <a:p>
                      <a:pPr algn="ctr"/>
                      <a:r>
                        <a:rPr lang="en-GB" sz="1200" dirty="0"/>
                        <a:t>4%</a:t>
                      </a:r>
                    </a:p>
                  </a:txBody>
                  <a:tcPr/>
                </a:tc>
                <a:tc>
                  <a:txBody>
                    <a:bodyPr/>
                    <a:lstStyle/>
                    <a:p>
                      <a:pPr algn="ctr"/>
                      <a:r>
                        <a:rPr lang="en-GB" sz="12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txBody>
                  <a:tcPr/>
                </a:tc>
                <a:extLst>
                  <a:ext uri="{0D108BD9-81ED-4DB2-BD59-A6C34878D82A}">
                    <a16:rowId xmlns:a16="http://schemas.microsoft.com/office/drawing/2014/main" val="1707791164"/>
                  </a:ext>
                </a:extLst>
              </a:tr>
            </a:tbl>
          </a:graphicData>
        </a:graphic>
      </p:graphicFrame>
    </p:spTree>
    <p:extLst>
      <p:ext uri="{BB962C8B-B14F-4D97-AF65-F5344CB8AC3E}">
        <p14:creationId xmlns:p14="http://schemas.microsoft.com/office/powerpoint/2010/main" val="405621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57686" y="807666"/>
            <a:ext cx="6047999" cy="1647116"/>
          </a:xfrm>
        </p:spPr>
        <p:txBody>
          <a:bodyPr/>
          <a:lstStyle/>
          <a:p>
            <a:r>
              <a:rPr lang="en-GB" dirty="0"/>
              <a:t>Thematic analysis</a:t>
            </a:r>
          </a:p>
          <a:p>
            <a:r>
              <a:rPr lang="en-GB" sz="1100" b="0" dirty="0">
                <a:solidFill>
                  <a:srgbClr val="004C6B"/>
                </a:solidFill>
              </a:rPr>
              <a:t>In addition to the access and quality questions highlighted on previous pages, we also ask two further free text questions </a:t>
            </a:r>
            <a:r>
              <a:rPr lang="en-GB" sz="1100" dirty="0">
                <a:solidFill>
                  <a:srgbClr val="D83C8E"/>
                </a:solidFill>
              </a:rPr>
              <a:t>(What is working well? and What could be improved?), </a:t>
            </a:r>
            <a:r>
              <a:rPr lang="en-GB" sz="1100" b="0" dirty="0">
                <a:solidFill>
                  <a:srgbClr val="004C6B"/>
                </a:solidFill>
              </a:rPr>
              <a:t>gathering qualitative feedback to help get a more detailed picture about hospital services. </a:t>
            </a:r>
          </a:p>
          <a:p>
            <a:endParaRPr lang="en-GB" sz="1100" b="0" dirty="0">
              <a:solidFill>
                <a:srgbClr val="004C6B"/>
              </a:solidFill>
            </a:endParaRPr>
          </a:p>
          <a:p>
            <a:r>
              <a:rPr lang="en-GB" sz="1100" b="0" dirty="0">
                <a:solidFill>
                  <a:srgbClr val="004C6B"/>
                </a:solidFill>
              </a:rPr>
              <a:t>Each response we collect is reviewed and up to 5 themes and sub-themes are applied. The tables below show the top 10 themes mentioned by patients between July and September 2024 based on the free text responses received. This tells us which areas of the service are most important to patients. </a:t>
            </a:r>
          </a:p>
          <a:p>
            <a:endParaRPr lang="en-GB" sz="1100" b="0" dirty="0">
              <a:solidFill>
                <a:srgbClr val="004C6B"/>
              </a:solidFill>
            </a:endParaRPr>
          </a:p>
          <a:p>
            <a:r>
              <a:rPr lang="en-GB" sz="1100" b="0" dirty="0">
                <a:solidFill>
                  <a:srgbClr val="004C6B"/>
                </a:solidFill>
              </a:rPr>
              <a:t>We have broken down each theme by positive, neutral and negative sentiment. Percentages have been included alongside the totals.</a:t>
            </a:r>
          </a:p>
          <a:p>
            <a:endParaRPr lang="en-GB" sz="1200" b="0" dirty="0">
              <a:solidFill>
                <a:srgbClr val="004C6B"/>
              </a:solidFill>
            </a:endParaRPr>
          </a:p>
          <a:p>
            <a:endParaRPr lang="en-GB" sz="1200" b="0" dirty="0">
              <a:solidFill>
                <a:srgbClr val="004C6B"/>
              </a:solidFill>
            </a:endParaRPr>
          </a:p>
        </p:txBody>
      </p:sp>
      <p:sp>
        <p:nvSpPr>
          <p:cNvPr id="2" name="Slide Number Placeholder 1"/>
          <p:cNvSpPr>
            <a:spLocks noGrp="1"/>
          </p:cNvSpPr>
          <p:nvPr>
            <p:ph type="sldNum" sz="quarter" idx="12"/>
          </p:nvPr>
        </p:nvSpPr>
        <p:spPr/>
        <p:txBody>
          <a:bodyPr/>
          <a:lstStyle/>
          <a:p>
            <a:fld id="{9295DF58-4118-4551-8C61-1A7ED177FA2D}" type="slidenum">
              <a:rPr lang="en-GB" noProof="0" smtClean="0"/>
              <a:pPr/>
              <a:t>36</a:t>
            </a:fld>
            <a:endParaRPr lang="en-GB" noProof="0"/>
          </a:p>
        </p:txBody>
      </p:sp>
      <p:graphicFrame>
        <p:nvGraphicFramePr>
          <p:cNvPr id="8" name="Table 7">
            <a:extLst>
              <a:ext uri="{FF2B5EF4-FFF2-40B4-BE49-F238E27FC236}">
                <a16:creationId xmlns:a16="http://schemas.microsoft.com/office/drawing/2014/main" id="{B7E70112-F98A-DA0A-4C86-2DDE449A34B9}"/>
              </a:ext>
            </a:extLst>
          </p:cNvPr>
          <p:cNvGraphicFramePr>
            <a:graphicFrameLocks noGrp="1"/>
          </p:cNvGraphicFramePr>
          <p:nvPr>
            <p:extLst>
              <p:ext uri="{D42A27DB-BD31-4B8C-83A1-F6EECF244321}">
                <p14:modId xmlns:p14="http://schemas.microsoft.com/office/powerpoint/2010/main" val="126422893"/>
              </p:ext>
            </p:extLst>
          </p:nvPr>
        </p:nvGraphicFramePr>
        <p:xfrm>
          <a:off x="457686" y="3250628"/>
          <a:ext cx="6009536" cy="5146040"/>
        </p:xfrm>
        <a:graphic>
          <a:graphicData uri="http://schemas.openxmlformats.org/drawingml/2006/table">
            <a:tbl>
              <a:tblPr firstRow="1" bandRow="1">
                <a:tableStyleId>{073A0DAA-6AF3-43AB-8588-CEC1D06C72B9}</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Top 10 Themes</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Waiting Times (punctuality and queueing on arrival)</a:t>
                      </a:r>
                    </a:p>
                  </a:txBody>
                  <a:tcPr/>
                </a:tc>
                <a:tc>
                  <a:txBody>
                    <a:bodyPr/>
                    <a:lstStyle/>
                    <a:p>
                      <a:pPr algn="ctr"/>
                      <a:r>
                        <a:rPr lang="en-GB" sz="1200" dirty="0"/>
                        <a:t>34 (27%)</a:t>
                      </a:r>
                    </a:p>
                  </a:txBody>
                  <a:tcPr/>
                </a:tc>
                <a:tc>
                  <a:txBody>
                    <a:bodyPr/>
                    <a:lstStyle/>
                    <a:p>
                      <a:pPr algn="ctr"/>
                      <a:r>
                        <a:rPr lang="en-GB" sz="1200" dirty="0"/>
                        <a:t>7 (6%)</a:t>
                      </a:r>
                    </a:p>
                  </a:txBody>
                  <a:tcPr/>
                </a:tc>
                <a:tc>
                  <a:txBody>
                    <a:bodyPr/>
                    <a:lstStyle/>
                    <a:p>
                      <a:pPr algn="ctr"/>
                      <a:r>
                        <a:rPr lang="en-GB" sz="1200" dirty="0"/>
                        <a:t>86 (68%)</a:t>
                      </a:r>
                    </a:p>
                  </a:txBody>
                  <a:tcPr/>
                </a:tc>
                <a:tc>
                  <a:txBody>
                    <a:bodyPr/>
                    <a:lstStyle/>
                    <a:p>
                      <a:pPr algn="ctr"/>
                      <a:r>
                        <a:rPr lang="en-GB" sz="1200" dirty="0"/>
                        <a:t>127</a:t>
                      </a:r>
                    </a:p>
                  </a:txBody>
                  <a:tcPr/>
                </a:tc>
                <a:extLst>
                  <a:ext uri="{0D108BD9-81ED-4DB2-BD59-A6C34878D82A}">
                    <a16:rowId xmlns:a16="http://schemas.microsoft.com/office/drawing/2014/main" val="490482624"/>
                  </a:ext>
                </a:extLst>
              </a:tr>
              <a:tr h="370840">
                <a:tc>
                  <a:txBody>
                    <a:bodyPr/>
                    <a:lstStyle/>
                    <a:p>
                      <a:r>
                        <a:rPr lang="en-GB" sz="1200" dirty="0"/>
                        <a:t>Quality of treatment</a:t>
                      </a:r>
                    </a:p>
                  </a:txBody>
                  <a:tcPr/>
                </a:tc>
                <a:tc>
                  <a:txBody>
                    <a:bodyPr/>
                    <a:lstStyle/>
                    <a:p>
                      <a:pPr algn="ctr"/>
                      <a:r>
                        <a:rPr lang="en-GB" sz="1200" dirty="0"/>
                        <a:t>80 (87%)</a:t>
                      </a:r>
                    </a:p>
                  </a:txBody>
                  <a:tcPr/>
                </a:tc>
                <a:tc>
                  <a:txBody>
                    <a:bodyPr/>
                    <a:lstStyle/>
                    <a:p>
                      <a:pPr algn="ctr"/>
                      <a:r>
                        <a:rPr lang="en-GB" sz="1200" dirty="0"/>
                        <a:t>1 (1%)</a:t>
                      </a:r>
                    </a:p>
                  </a:txBody>
                  <a:tcPr/>
                </a:tc>
                <a:tc>
                  <a:txBody>
                    <a:bodyPr/>
                    <a:lstStyle/>
                    <a:p>
                      <a:pPr algn="ctr"/>
                      <a:r>
                        <a:rPr lang="en-GB" sz="1200" dirty="0"/>
                        <a:t>11 (12%)</a:t>
                      </a:r>
                    </a:p>
                  </a:txBody>
                  <a:tcPr/>
                </a:tc>
                <a:tc>
                  <a:txBody>
                    <a:bodyPr/>
                    <a:lstStyle/>
                    <a:p>
                      <a:pPr algn="ctr"/>
                      <a:r>
                        <a:rPr lang="en-GB" sz="1200"/>
                        <a:t>92</a:t>
                      </a:r>
                      <a:endParaRPr lang="en-GB" sz="1200" dirty="0"/>
                    </a:p>
                  </a:txBody>
                  <a:tcPr/>
                </a:tc>
                <a:extLst>
                  <a:ext uri="{0D108BD9-81ED-4DB2-BD59-A6C34878D82A}">
                    <a16:rowId xmlns:a16="http://schemas.microsoft.com/office/drawing/2014/main" val="4145556632"/>
                  </a:ext>
                </a:extLst>
              </a:tr>
              <a:tr h="370840">
                <a:tc>
                  <a:txBody>
                    <a:bodyPr/>
                    <a:lstStyle/>
                    <a:p>
                      <a:r>
                        <a:rPr lang="en-GB" sz="1200" dirty="0"/>
                        <a:t>Staff Attitudes</a:t>
                      </a:r>
                    </a:p>
                  </a:txBody>
                  <a:tcPr/>
                </a:tc>
                <a:tc>
                  <a:txBody>
                    <a:bodyPr/>
                    <a:lstStyle/>
                    <a:p>
                      <a:pPr algn="ctr"/>
                      <a:r>
                        <a:rPr lang="en-GB" sz="1200" dirty="0"/>
                        <a:t>77 (91%)</a:t>
                      </a:r>
                    </a:p>
                  </a:txBody>
                  <a:tcPr/>
                </a:tc>
                <a:tc>
                  <a:txBody>
                    <a:bodyPr/>
                    <a:lstStyle/>
                    <a:p>
                      <a:pPr algn="ctr"/>
                      <a:r>
                        <a:rPr lang="en-GB" sz="1200" dirty="0"/>
                        <a:t>3 (4%)</a:t>
                      </a:r>
                    </a:p>
                  </a:txBody>
                  <a:tcPr/>
                </a:tc>
                <a:tc>
                  <a:txBody>
                    <a:bodyPr/>
                    <a:lstStyle/>
                    <a:p>
                      <a:pPr algn="ctr"/>
                      <a:r>
                        <a:rPr lang="en-GB" sz="1200" dirty="0"/>
                        <a:t>5 (6%)</a:t>
                      </a:r>
                    </a:p>
                  </a:txBody>
                  <a:tcPr/>
                </a:tc>
                <a:tc>
                  <a:txBody>
                    <a:bodyPr/>
                    <a:lstStyle/>
                    <a:p>
                      <a:pPr algn="ctr"/>
                      <a:r>
                        <a:rPr lang="en-GB" sz="1200" dirty="0"/>
                        <a:t>85</a:t>
                      </a:r>
                    </a:p>
                  </a:txBody>
                  <a:tcPr/>
                </a:tc>
                <a:extLst>
                  <a:ext uri="{0D108BD9-81ED-4DB2-BD59-A6C34878D82A}">
                    <a16:rowId xmlns:a16="http://schemas.microsoft.com/office/drawing/2014/main" val="3207152325"/>
                  </a:ext>
                </a:extLst>
              </a:tr>
              <a:tr h="370840">
                <a:tc>
                  <a:txBody>
                    <a:bodyPr/>
                    <a:lstStyle/>
                    <a:p>
                      <a:r>
                        <a:rPr lang="en-GB" sz="1200" dirty="0"/>
                        <a:t>Communication with patients (treatment explanation, verbal advice)</a:t>
                      </a:r>
                    </a:p>
                  </a:txBody>
                  <a:tcPr/>
                </a:tc>
                <a:tc>
                  <a:txBody>
                    <a:bodyPr/>
                    <a:lstStyle/>
                    <a:p>
                      <a:pPr algn="ctr"/>
                      <a:r>
                        <a:rPr lang="en-GB" sz="1200" dirty="0"/>
                        <a:t>40 (75%)</a:t>
                      </a:r>
                    </a:p>
                  </a:txBody>
                  <a:tcPr/>
                </a:tc>
                <a:tc>
                  <a:txBody>
                    <a:bodyPr/>
                    <a:lstStyle/>
                    <a:p>
                      <a:pPr algn="ctr"/>
                      <a:r>
                        <a:rPr lang="en-GB" sz="1200" dirty="0"/>
                        <a:t>4 (8%)</a:t>
                      </a:r>
                    </a:p>
                  </a:txBody>
                  <a:tcPr/>
                </a:tc>
                <a:tc>
                  <a:txBody>
                    <a:bodyPr/>
                    <a:lstStyle/>
                    <a:p>
                      <a:pPr algn="ctr"/>
                      <a:r>
                        <a:rPr lang="en-GB" sz="1200" dirty="0"/>
                        <a:t>9 (17%)</a:t>
                      </a:r>
                    </a:p>
                  </a:txBody>
                  <a:tcPr/>
                </a:tc>
                <a:tc>
                  <a:txBody>
                    <a:bodyPr/>
                    <a:lstStyle/>
                    <a:p>
                      <a:pPr algn="ctr"/>
                      <a:r>
                        <a:rPr lang="en-GB" sz="1200" dirty="0"/>
                        <a:t>53</a:t>
                      </a:r>
                    </a:p>
                  </a:txBody>
                  <a:tcPr/>
                </a:tc>
                <a:extLst>
                  <a:ext uri="{0D108BD9-81ED-4DB2-BD59-A6C34878D82A}">
                    <a16:rowId xmlns:a16="http://schemas.microsoft.com/office/drawing/2014/main" val="3085887858"/>
                  </a:ext>
                </a:extLst>
              </a:tr>
              <a:tr h="370840">
                <a:tc>
                  <a:txBody>
                    <a:bodyPr/>
                    <a:lstStyle/>
                    <a:p>
                      <a:r>
                        <a:rPr lang="en-GB" sz="1200" dirty="0"/>
                        <a:t>Suitability</a:t>
                      </a:r>
                    </a:p>
                  </a:txBody>
                  <a:tcPr/>
                </a:tc>
                <a:tc>
                  <a:txBody>
                    <a:bodyPr/>
                    <a:lstStyle/>
                    <a:p>
                      <a:pPr algn="ctr"/>
                      <a:r>
                        <a:rPr lang="en-GB" sz="1200" dirty="0"/>
                        <a:t>50 (96%)</a:t>
                      </a:r>
                    </a:p>
                  </a:txBody>
                  <a:tcPr/>
                </a:tc>
                <a:tc>
                  <a:txBody>
                    <a:bodyPr/>
                    <a:lstStyle/>
                    <a:p>
                      <a:pPr algn="ctr"/>
                      <a:r>
                        <a:rPr lang="en-GB" sz="1200" dirty="0"/>
                        <a:t>0%</a:t>
                      </a:r>
                    </a:p>
                  </a:txBody>
                  <a:tcPr/>
                </a:tc>
                <a:tc>
                  <a:txBody>
                    <a:bodyPr/>
                    <a:lstStyle/>
                    <a:p>
                      <a:pPr algn="ctr"/>
                      <a:r>
                        <a:rPr lang="en-GB" sz="1200" dirty="0"/>
                        <a:t>2 (4%)</a:t>
                      </a:r>
                    </a:p>
                  </a:txBody>
                  <a:tcPr/>
                </a:tc>
                <a:tc>
                  <a:txBody>
                    <a:bodyPr/>
                    <a:lstStyle/>
                    <a:p>
                      <a:pPr algn="ctr"/>
                      <a:r>
                        <a:rPr lang="en-GB" sz="1200" dirty="0"/>
                        <a:t>52</a:t>
                      </a:r>
                    </a:p>
                  </a:txBody>
                  <a:tcPr/>
                </a:tc>
                <a:extLst>
                  <a:ext uri="{0D108BD9-81ED-4DB2-BD59-A6C34878D82A}">
                    <a16:rowId xmlns:a16="http://schemas.microsoft.com/office/drawing/2014/main" val="204482163"/>
                  </a:ext>
                </a:extLst>
              </a:tr>
              <a:tr h="370840">
                <a:tc>
                  <a:txBody>
                    <a:bodyPr/>
                    <a:lstStyle/>
                    <a:p>
                      <a:r>
                        <a:rPr lang="en-GB" sz="1200" dirty="0"/>
                        <a:t>Experience</a:t>
                      </a:r>
                    </a:p>
                  </a:txBody>
                  <a:tcPr/>
                </a:tc>
                <a:tc>
                  <a:txBody>
                    <a:bodyPr/>
                    <a:lstStyle/>
                    <a:p>
                      <a:pPr algn="ctr"/>
                      <a:r>
                        <a:rPr lang="en-GB" sz="1200" dirty="0"/>
                        <a:t>33 (80%)</a:t>
                      </a:r>
                    </a:p>
                  </a:txBody>
                  <a:tcPr/>
                </a:tc>
                <a:tc>
                  <a:txBody>
                    <a:bodyPr/>
                    <a:lstStyle/>
                    <a:p>
                      <a:pPr algn="ctr"/>
                      <a:r>
                        <a:rPr lang="en-GB" sz="1200" dirty="0"/>
                        <a:t>3 (7%)</a:t>
                      </a:r>
                    </a:p>
                  </a:txBody>
                  <a:tcPr/>
                </a:tc>
                <a:tc>
                  <a:txBody>
                    <a:bodyPr/>
                    <a:lstStyle/>
                    <a:p>
                      <a:pPr algn="ctr"/>
                      <a:r>
                        <a:rPr lang="en-GB" sz="1200" dirty="0"/>
                        <a:t>5 (12%)</a:t>
                      </a:r>
                    </a:p>
                  </a:txBody>
                  <a:tcPr/>
                </a:tc>
                <a:tc>
                  <a:txBody>
                    <a:bodyPr/>
                    <a:lstStyle/>
                    <a:p>
                      <a:pPr algn="ctr"/>
                      <a:r>
                        <a:rPr lang="en-GB" sz="1200" dirty="0"/>
                        <a:t>41</a:t>
                      </a:r>
                    </a:p>
                  </a:txBody>
                  <a:tcPr/>
                </a:tc>
                <a:extLst>
                  <a:ext uri="{0D108BD9-81ED-4DB2-BD59-A6C34878D82A}">
                    <a16:rowId xmlns:a16="http://schemas.microsoft.com/office/drawing/2014/main" val="2836757334"/>
                  </a:ext>
                </a:extLst>
              </a:tr>
              <a:tr h="370840">
                <a:tc>
                  <a:txBody>
                    <a:bodyPr/>
                    <a:lstStyle/>
                    <a:p>
                      <a:r>
                        <a:rPr lang="en-GB" sz="1200" dirty="0"/>
                        <a:t>Quality of Staff -  health professionals</a:t>
                      </a:r>
                    </a:p>
                  </a:txBody>
                  <a:tcPr/>
                </a:tc>
                <a:tc>
                  <a:txBody>
                    <a:bodyPr/>
                    <a:lstStyle/>
                    <a:p>
                      <a:pPr algn="ctr"/>
                      <a:r>
                        <a:rPr lang="en-GB" sz="1200" dirty="0"/>
                        <a:t>35 (92%)</a:t>
                      </a:r>
                    </a:p>
                  </a:txBody>
                  <a:tcPr/>
                </a:tc>
                <a:tc>
                  <a:txBody>
                    <a:bodyPr/>
                    <a:lstStyle/>
                    <a:p>
                      <a:pPr algn="ctr"/>
                      <a:r>
                        <a:rPr lang="en-GB" sz="1200" dirty="0"/>
                        <a:t>3 (8%)</a:t>
                      </a:r>
                    </a:p>
                  </a:txBody>
                  <a:tcPr/>
                </a:tc>
                <a:tc>
                  <a:txBody>
                    <a:bodyPr/>
                    <a:lstStyle/>
                    <a:p>
                      <a:pPr algn="ctr"/>
                      <a:r>
                        <a:rPr lang="en-GB" sz="1200" dirty="0"/>
                        <a:t>0</a:t>
                      </a:r>
                    </a:p>
                  </a:txBody>
                  <a:tcPr/>
                </a:tc>
                <a:tc>
                  <a:txBody>
                    <a:bodyPr/>
                    <a:lstStyle/>
                    <a:p>
                      <a:pPr algn="ctr"/>
                      <a:r>
                        <a:rPr lang="en-GB" sz="1200" dirty="0"/>
                        <a:t>38</a:t>
                      </a:r>
                    </a:p>
                  </a:txBody>
                  <a:tcPr/>
                </a:tc>
                <a:extLst>
                  <a:ext uri="{0D108BD9-81ED-4DB2-BD59-A6C34878D82A}">
                    <a16:rowId xmlns:a16="http://schemas.microsoft.com/office/drawing/2014/main" val="2724925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Appointment availability</a:t>
                      </a:r>
                    </a:p>
                  </a:txBody>
                  <a:tcPr/>
                </a:tc>
                <a:tc>
                  <a:txBody>
                    <a:bodyPr/>
                    <a:lstStyle/>
                    <a:p>
                      <a:pPr algn="ctr"/>
                      <a:r>
                        <a:rPr lang="en-GB" sz="1200" dirty="0"/>
                        <a:t>19 (58%)</a:t>
                      </a:r>
                    </a:p>
                  </a:txBody>
                  <a:tcPr/>
                </a:tc>
                <a:tc>
                  <a:txBody>
                    <a:bodyPr/>
                    <a:lstStyle/>
                    <a:p>
                      <a:pPr algn="ctr"/>
                      <a:r>
                        <a:rPr lang="en-GB" sz="1200" dirty="0"/>
                        <a:t>0 (0%)</a:t>
                      </a:r>
                    </a:p>
                  </a:txBody>
                  <a:tcPr/>
                </a:tc>
                <a:tc>
                  <a:txBody>
                    <a:bodyPr/>
                    <a:lstStyle/>
                    <a:p>
                      <a:pPr algn="ctr"/>
                      <a:r>
                        <a:rPr lang="en-GB" sz="1200" dirty="0"/>
                        <a:t>14 (42%)</a:t>
                      </a:r>
                    </a:p>
                  </a:txBody>
                  <a:tcPr/>
                </a:tc>
                <a:tc>
                  <a:txBody>
                    <a:bodyPr/>
                    <a:lstStyle/>
                    <a:p>
                      <a:pPr algn="ctr"/>
                      <a:r>
                        <a:rPr lang="en-GB" sz="1200" dirty="0"/>
                        <a:t>33</a:t>
                      </a:r>
                    </a:p>
                  </a:txBody>
                  <a:tcPr/>
                </a:tc>
                <a:extLst>
                  <a:ext uri="{0D108BD9-81ED-4DB2-BD59-A6C34878D82A}">
                    <a16:rowId xmlns:a16="http://schemas.microsoft.com/office/drawing/2014/main" val="3085374103"/>
                  </a:ext>
                </a:extLst>
              </a:tr>
              <a:tr h="370840">
                <a:tc>
                  <a:txBody>
                    <a:bodyPr/>
                    <a:lstStyle/>
                    <a:p>
                      <a:r>
                        <a:rPr lang="en-GB" sz="1200" dirty="0"/>
                        <a:t>Staff Attitudes – health professionals</a:t>
                      </a:r>
                    </a:p>
                  </a:txBody>
                  <a:tcPr/>
                </a:tc>
                <a:tc>
                  <a:txBody>
                    <a:bodyPr/>
                    <a:lstStyle/>
                    <a:p>
                      <a:pPr algn="ctr"/>
                      <a:r>
                        <a:rPr lang="en-GB" sz="1200" dirty="0"/>
                        <a:t>16 (70%)</a:t>
                      </a:r>
                    </a:p>
                  </a:txBody>
                  <a:tcPr/>
                </a:tc>
                <a:tc>
                  <a:txBody>
                    <a:bodyPr/>
                    <a:lstStyle/>
                    <a:p>
                      <a:pPr algn="ctr"/>
                      <a:r>
                        <a:rPr lang="en-GB" sz="1200" dirty="0"/>
                        <a:t>7 (30%)</a:t>
                      </a:r>
                    </a:p>
                  </a:txBody>
                  <a:tcPr/>
                </a:tc>
                <a:tc>
                  <a:txBody>
                    <a:bodyPr/>
                    <a:lstStyle/>
                    <a:p>
                      <a:pPr algn="ctr"/>
                      <a:r>
                        <a:rPr lang="en-GB" sz="1200" dirty="0"/>
                        <a:t>0</a:t>
                      </a:r>
                    </a:p>
                  </a:txBody>
                  <a:tcPr/>
                </a:tc>
                <a:tc>
                  <a:txBody>
                    <a:bodyPr/>
                    <a:lstStyle/>
                    <a:p>
                      <a:pPr algn="ctr"/>
                      <a:r>
                        <a:rPr lang="en-GB" sz="1200" dirty="0"/>
                        <a:t>23</a:t>
                      </a:r>
                    </a:p>
                  </a:txBody>
                  <a:tcPr/>
                </a:tc>
                <a:extLst>
                  <a:ext uri="{0D108BD9-81ED-4DB2-BD59-A6C34878D82A}">
                    <a16:rowId xmlns:a16="http://schemas.microsoft.com/office/drawing/2014/main" val="501216408"/>
                  </a:ext>
                </a:extLst>
              </a:tr>
              <a:tr h="370840">
                <a:tc>
                  <a:txBody>
                    <a:bodyPr/>
                    <a:lstStyle/>
                    <a:p>
                      <a:r>
                        <a:rPr lang="en-GB" sz="1200" dirty="0"/>
                        <a:t>Management of service</a:t>
                      </a:r>
                    </a:p>
                  </a:txBody>
                  <a:tcPr/>
                </a:tc>
                <a:tc>
                  <a:txBody>
                    <a:bodyPr/>
                    <a:lstStyle/>
                    <a:p>
                      <a:pPr algn="ctr"/>
                      <a:r>
                        <a:rPr lang="en-GB" sz="1200" dirty="0"/>
                        <a:t>14 (70%)</a:t>
                      </a:r>
                    </a:p>
                  </a:txBody>
                  <a:tcPr/>
                </a:tc>
                <a:tc>
                  <a:txBody>
                    <a:bodyPr/>
                    <a:lstStyle/>
                    <a:p>
                      <a:pPr algn="ctr"/>
                      <a:r>
                        <a:rPr lang="en-GB" sz="1200" dirty="0"/>
                        <a:t>0 (0%)</a:t>
                      </a:r>
                    </a:p>
                  </a:txBody>
                  <a:tcPr/>
                </a:tc>
                <a:tc>
                  <a:txBody>
                    <a:bodyPr/>
                    <a:lstStyle/>
                    <a:p>
                      <a:pPr algn="ctr"/>
                      <a:r>
                        <a:rPr lang="en-GB" sz="1200" dirty="0"/>
                        <a:t>6 (30%)</a:t>
                      </a:r>
                    </a:p>
                  </a:txBody>
                  <a:tcPr/>
                </a:tc>
                <a:tc>
                  <a:txBody>
                    <a:bodyPr/>
                    <a:lstStyle/>
                    <a:p>
                      <a:pPr algn="ctr"/>
                      <a:r>
                        <a:rPr lang="en-GB" sz="1200" dirty="0"/>
                        <a:t>10</a:t>
                      </a:r>
                    </a:p>
                  </a:txBody>
                  <a:tcPr/>
                </a:tc>
                <a:extLst>
                  <a:ext uri="{0D108BD9-81ED-4DB2-BD59-A6C34878D82A}">
                    <a16:rowId xmlns:a16="http://schemas.microsoft.com/office/drawing/2014/main" val="3043278183"/>
                  </a:ext>
                </a:extLst>
              </a:tr>
            </a:tbl>
          </a:graphicData>
        </a:graphic>
      </p:graphicFrame>
    </p:spTree>
    <p:extLst>
      <p:ext uri="{BB962C8B-B14F-4D97-AF65-F5344CB8AC3E}">
        <p14:creationId xmlns:p14="http://schemas.microsoft.com/office/powerpoint/2010/main" val="78658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62892" y="776536"/>
            <a:ext cx="5976000" cy="1152000"/>
          </a:xfrm>
        </p:spPr>
        <p:txBody>
          <a:bodyPr/>
          <a:lstStyle/>
          <a:p>
            <a:r>
              <a:rPr lang="en-GB" dirty="0">
                <a:latin typeface="+mn-lt"/>
              </a:rPr>
              <a:t>Reviewed Hospitals</a:t>
            </a:r>
          </a:p>
          <a:p>
            <a:r>
              <a:rPr lang="en-GB" sz="1200" b="0" dirty="0">
                <a:solidFill>
                  <a:srgbClr val="004C6B"/>
                </a:solidFill>
                <a:latin typeface="+mn-lt"/>
              </a:rPr>
              <a:t>Ealing residents access a variety of different hospitals depending on factors such as choice, locality and specialist requirements. During the last three months we heard about experiences at the following hospitals:</a:t>
            </a:r>
          </a:p>
          <a:p>
            <a:endParaRPr lang="en-GB" sz="105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lvl="1"/>
            <a:endParaRPr lang="en-GB" b="0" dirty="0">
              <a:solidFill>
                <a:srgbClr val="004C6B"/>
              </a:solidFill>
            </a:endParaRPr>
          </a:p>
          <a:p>
            <a:pPr>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a:defRPr/>
            </a:pPr>
            <a:endParaRPr lang="en-GB" sz="1200" b="0" dirty="0">
              <a:solidFill>
                <a:srgbClr val="004C6B"/>
              </a:solidFill>
              <a:latin typeface="Poppins Light"/>
            </a:endParaRPr>
          </a:p>
          <a:p>
            <a:pPr>
              <a:defRPr/>
            </a:pPr>
            <a:endParaRPr kumimoji="0" lang="en-GB" sz="1200" b="0" i="0" u="none" strike="noStrike" kern="1200" cap="none" spc="0" normalizeH="0" baseline="0" noProof="0" dirty="0">
              <a:ln>
                <a:noFill/>
              </a:ln>
              <a:solidFill>
                <a:srgbClr val="004C6B"/>
              </a:solidFill>
              <a:effectLst/>
              <a:uLnTx/>
              <a:uFillTx/>
              <a:latin typeface="Poppins Light"/>
              <a:ea typeface="+mn-ea"/>
              <a:cs typeface="+mn-cs"/>
            </a:endParaRPr>
          </a:p>
          <a:p>
            <a:pPr marL="171450" lvl="1" indent="-171450">
              <a:buFont typeface="Arial" panose="020B0604020202020204" pitchFamily="34" charset="0"/>
              <a:buChar char="•"/>
            </a:pPr>
            <a:endParaRPr lang="en-GB" sz="1050" b="0" dirty="0">
              <a:solidFill>
                <a:srgbClr val="004C6B"/>
              </a:solidFill>
            </a:endParaRPr>
          </a:p>
          <a:p>
            <a:pPr lvl="1"/>
            <a:endParaRPr lang="en-GB" sz="1050" dirty="0">
              <a:solidFill>
                <a:srgbClr val="004C6B"/>
              </a:solidFill>
            </a:endParaRPr>
          </a:p>
          <a:p>
            <a:pPr lvl="1"/>
            <a:endParaRPr lang="en-GB" sz="1050" dirty="0">
              <a:solidFill>
                <a:srgbClr val="004C6B"/>
              </a:solidFill>
            </a:endParaRPr>
          </a:p>
          <a:p>
            <a:pPr lvl="1"/>
            <a:endParaRPr lang="en-GB" sz="1050" dirty="0">
              <a:solidFill>
                <a:srgbClr val="004C6B"/>
              </a:solidFill>
            </a:endParaRPr>
          </a:p>
          <a:p>
            <a:pPr lvl="1"/>
            <a:endParaRPr lang="en-GB" sz="1050" dirty="0">
              <a:solidFill>
                <a:schemeClr val="accent1"/>
              </a:solidFill>
            </a:endParaRPr>
          </a:p>
          <a:p>
            <a:pPr lvl="1"/>
            <a:endParaRPr lang="en-GB" dirty="0">
              <a:solidFill>
                <a:schemeClr val="accent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graphicFrame>
        <p:nvGraphicFramePr>
          <p:cNvPr id="3" name="Table 2">
            <a:extLst>
              <a:ext uri="{FF2B5EF4-FFF2-40B4-BE49-F238E27FC236}">
                <a16:creationId xmlns:a16="http://schemas.microsoft.com/office/drawing/2014/main" id="{380B4A6E-57B3-8F4D-D780-146805DC413F}"/>
              </a:ext>
            </a:extLst>
          </p:cNvPr>
          <p:cNvGraphicFramePr>
            <a:graphicFrameLocks noGrp="1"/>
          </p:cNvGraphicFramePr>
          <p:nvPr>
            <p:extLst>
              <p:ext uri="{D42A27DB-BD31-4B8C-83A1-F6EECF244321}">
                <p14:modId xmlns:p14="http://schemas.microsoft.com/office/powerpoint/2010/main" val="4194034305"/>
              </p:ext>
            </p:extLst>
          </p:nvPr>
        </p:nvGraphicFramePr>
        <p:xfrm>
          <a:off x="620688" y="1712640"/>
          <a:ext cx="5904656" cy="3718560"/>
        </p:xfrm>
        <a:graphic>
          <a:graphicData uri="http://schemas.openxmlformats.org/drawingml/2006/table">
            <a:tbl>
              <a:tblPr firstRow="1" bandRow="1">
                <a:tableStyleId>{5C22544A-7EE6-4342-B048-85BDC9FD1C3A}</a:tableStyleId>
              </a:tblPr>
              <a:tblGrid>
                <a:gridCol w="3396058">
                  <a:extLst>
                    <a:ext uri="{9D8B030D-6E8A-4147-A177-3AD203B41FA5}">
                      <a16:colId xmlns:a16="http://schemas.microsoft.com/office/drawing/2014/main" val="3573222865"/>
                    </a:ext>
                  </a:extLst>
                </a:gridCol>
                <a:gridCol w="2508598">
                  <a:extLst>
                    <a:ext uri="{9D8B030D-6E8A-4147-A177-3AD203B41FA5}">
                      <a16:colId xmlns:a16="http://schemas.microsoft.com/office/drawing/2014/main" val="4133388958"/>
                    </a:ext>
                  </a:extLst>
                </a:gridCol>
              </a:tblGrid>
              <a:tr h="219267">
                <a:tc>
                  <a:txBody>
                    <a:bodyPr/>
                    <a:lstStyle/>
                    <a:p>
                      <a:pPr algn="l" rtl="0" fontAlgn="b"/>
                      <a:r>
                        <a:rPr lang="en-GB" sz="1200" u="none" strike="noStrike" dirty="0">
                          <a:effectLst/>
                        </a:rPr>
                        <a:t>Hospital</a:t>
                      </a:r>
                      <a:endParaRPr lang="en-GB" sz="1200" b="1" i="0" u="none" strike="noStrike" dirty="0">
                        <a:solidFill>
                          <a:srgbClr val="FFFFFF"/>
                        </a:solidFill>
                        <a:effectLst/>
                        <a:latin typeface="Poppins Light" panose="00000400000000000000" pitchFamily="2" charset="0"/>
                      </a:endParaRPr>
                    </a:p>
                  </a:txBody>
                  <a:tcPr marL="45720" marR="45720" anchor="b"/>
                </a:tc>
                <a:tc>
                  <a:txBody>
                    <a:bodyPr/>
                    <a:lstStyle/>
                    <a:p>
                      <a:pPr algn="l" rtl="0" fontAlgn="b"/>
                      <a:r>
                        <a:rPr lang="en-GB" sz="1200" u="none" strike="noStrike" dirty="0">
                          <a:effectLst/>
                        </a:rPr>
                        <a:t>Provider</a:t>
                      </a:r>
                      <a:endParaRPr lang="en-GB" sz="1200" b="1" i="0" u="none" strike="noStrike" dirty="0">
                        <a:solidFill>
                          <a:srgbClr val="FFFFFF"/>
                        </a:solidFill>
                        <a:effectLst/>
                        <a:latin typeface="Poppins Light" panose="00000400000000000000" pitchFamily="2" charset="0"/>
                      </a:endParaRPr>
                    </a:p>
                  </a:txBody>
                  <a:tcPr marL="45720" marR="45720" anchor="b"/>
                </a:tc>
                <a:extLst>
                  <a:ext uri="{0D108BD9-81ED-4DB2-BD59-A6C34878D82A}">
                    <a16:rowId xmlns:a16="http://schemas.microsoft.com/office/drawing/2014/main" val="3362144923"/>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4C6B"/>
                          </a:solidFill>
                          <a:effectLst/>
                          <a:latin typeface="Poppins Light" panose="00000400000000000000" pitchFamily="2" charset="0"/>
                        </a:rPr>
                        <a:t>Ealing Hospital</a:t>
                      </a:r>
                    </a:p>
                  </a:txBody>
                  <a:tcPr marL="45720" marR="45720" anchor="ctr"/>
                </a:tc>
                <a:tc rowSpan="3">
                  <a:txBody>
                    <a:bodyPr/>
                    <a:lstStyle/>
                    <a:p>
                      <a:pPr algn="ctr"/>
                      <a:r>
                        <a:rPr lang="en-GB" sz="1100" dirty="0"/>
                        <a:t>London North West University Healthcare NHS Trust</a:t>
                      </a:r>
                    </a:p>
                  </a:txBody>
                  <a:tcPr/>
                </a:tc>
                <a:extLst>
                  <a:ext uri="{0D108BD9-81ED-4DB2-BD59-A6C34878D82A}">
                    <a16:rowId xmlns:a16="http://schemas.microsoft.com/office/drawing/2014/main" val="1440471625"/>
                  </a:ext>
                </a:extLst>
              </a:tr>
              <a:tr h="207085">
                <a:tc>
                  <a:txBody>
                    <a:bodyPr/>
                    <a:lstStyle/>
                    <a:p>
                      <a:pPr algn="l" rtl="0" fontAlgn="b"/>
                      <a:r>
                        <a:rPr lang="en-GB" sz="1100" b="0" i="0" u="none" strike="noStrike" dirty="0">
                          <a:solidFill>
                            <a:srgbClr val="004C6B"/>
                          </a:solidFill>
                          <a:effectLst/>
                          <a:latin typeface="Poppins Light" panose="00000400000000000000" pitchFamily="2" charset="0"/>
                        </a:rPr>
                        <a:t>Central Middlesex Hospital</a:t>
                      </a:r>
                    </a:p>
                  </a:txBody>
                  <a:tcPr marL="45720" marR="45720" anchor="ctr"/>
                </a:tc>
                <a:tc vMerge="1">
                  <a:txBody>
                    <a:bodyPr/>
                    <a:lstStyle/>
                    <a:p>
                      <a:endParaRPr lang="en-GB"/>
                    </a:p>
                  </a:txBody>
                  <a:tcPr/>
                </a:tc>
                <a:extLst>
                  <a:ext uri="{0D108BD9-81ED-4DB2-BD59-A6C34878D82A}">
                    <a16:rowId xmlns:a16="http://schemas.microsoft.com/office/drawing/2014/main" val="1896874837"/>
                  </a:ext>
                </a:extLst>
              </a:tr>
              <a:tr h="239878">
                <a:tc>
                  <a:txBody>
                    <a:bodyPr/>
                    <a:lstStyle/>
                    <a:p>
                      <a:pPr algn="l" rtl="0" fontAlgn="b"/>
                      <a:r>
                        <a:rPr lang="en-GB" sz="1100" b="0" i="0" u="none" strike="noStrike" dirty="0">
                          <a:solidFill>
                            <a:srgbClr val="004C6B"/>
                          </a:solidFill>
                          <a:effectLst/>
                          <a:latin typeface="Poppins Light" panose="00000400000000000000" pitchFamily="2" charset="0"/>
                        </a:rPr>
                        <a:t>Northwick Park Hospital</a:t>
                      </a:r>
                    </a:p>
                  </a:txBody>
                  <a:tcPr marL="45720" marR="45720" anchor="ctr"/>
                </a:tc>
                <a:tc vMerge="1">
                  <a:txBody>
                    <a:bodyPr/>
                    <a:lstStyle/>
                    <a:p>
                      <a:endParaRPr lang="en-GB"/>
                    </a:p>
                  </a:txBody>
                  <a:tcPr/>
                </a:tc>
                <a:extLst>
                  <a:ext uri="{0D108BD9-81ED-4DB2-BD59-A6C34878D82A}">
                    <a16:rowId xmlns:a16="http://schemas.microsoft.com/office/drawing/2014/main" val="4110511446"/>
                  </a:ext>
                </a:extLst>
              </a:tr>
              <a:tr h="2078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Chelsea and Westminster Hospital</a:t>
                      </a:r>
                    </a:p>
                  </a:txBody>
                  <a:tcPr marL="45720" marR="45720" anchor="ctr"/>
                </a:tc>
                <a:tc rowSpan="2">
                  <a:txBody>
                    <a:bodyPr/>
                    <a:lstStyle/>
                    <a:p>
                      <a:pPr algn="ctr" rtl="0" fontAlgn="b"/>
                      <a:r>
                        <a:rPr lang="en-GB" sz="1100" b="0" i="0" u="none" strike="noStrike" dirty="0">
                          <a:solidFill>
                            <a:srgbClr val="004C6B"/>
                          </a:solidFill>
                          <a:effectLst/>
                          <a:latin typeface="Poppins Light" panose="00000400000000000000" pitchFamily="2" charset="0"/>
                        </a:rPr>
                        <a:t>Chelsea and Westminster Hospital NHS Foundation Trust</a:t>
                      </a:r>
                    </a:p>
                  </a:txBody>
                  <a:tcPr marL="45720" marR="45720" anchor="ctr"/>
                </a:tc>
                <a:extLst>
                  <a:ext uri="{0D108BD9-81ED-4DB2-BD59-A6C34878D82A}">
                    <a16:rowId xmlns:a16="http://schemas.microsoft.com/office/drawing/2014/main" val="2681800984"/>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West Middlesex University Hospital</a:t>
                      </a:r>
                    </a:p>
                  </a:txBody>
                  <a:tcPr marL="45720" marR="45720" anchor="ctr"/>
                </a:tc>
                <a:tc vMerge="1">
                  <a:txBody>
                    <a:bodyPr/>
                    <a:lstStyle/>
                    <a:p>
                      <a:pPr algn="ctr" rtl="0" fontAlgn="b"/>
                      <a:endParaRPr lang="en-GB" sz="1100" u="none" strike="noStrike" dirty="0">
                        <a:effectLst/>
                      </a:endParaRPr>
                    </a:p>
                  </a:txBody>
                  <a:tcPr marL="45720" marR="45720" anchor="ctr"/>
                </a:tc>
                <a:extLst>
                  <a:ext uri="{0D108BD9-81ED-4DB2-BD59-A6C34878D82A}">
                    <a16:rowId xmlns:a16="http://schemas.microsoft.com/office/drawing/2014/main" val="3282890740"/>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Charing Cross Hospital</a:t>
                      </a:r>
                    </a:p>
                  </a:txBody>
                  <a:tcPr marL="45720" marR="45720" anchor="ctr"/>
                </a:tc>
                <a:tc rowSpan="4">
                  <a:txBody>
                    <a:bodyPr/>
                    <a:lstStyle/>
                    <a:p>
                      <a:pPr algn="ctr" rtl="0" fontAlgn="b"/>
                      <a:r>
                        <a:rPr lang="en-GB" sz="1100" b="0" i="0" u="none" strike="noStrike" dirty="0">
                          <a:solidFill>
                            <a:srgbClr val="004C6B"/>
                          </a:solidFill>
                          <a:effectLst/>
                          <a:latin typeface="Poppins Light" panose="00000400000000000000" pitchFamily="2" charset="0"/>
                        </a:rPr>
                        <a:t>Imperial College Healthcare NHS Trust</a:t>
                      </a:r>
                    </a:p>
                  </a:txBody>
                  <a:tcPr marL="45720" marR="45720" anchor="ctr"/>
                </a:tc>
                <a:extLst>
                  <a:ext uri="{0D108BD9-81ED-4DB2-BD59-A6C34878D82A}">
                    <a16:rowId xmlns:a16="http://schemas.microsoft.com/office/drawing/2014/main" val="3142605110"/>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Hammersmith Hospital</a:t>
                      </a:r>
                    </a:p>
                  </a:txBody>
                  <a:tcPr marL="45720" marR="45720" anchor="ctr"/>
                </a:tc>
                <a:tc vMerge="1">
                  <a:txBody>
                    <a:bodyPr/>
                    <a:lstStyle/>
                    <a:p>
                      <a:pPr algn="ctr" rtl="0" fontAlgn="b"/>
                      <a:endParaRPr lang="en-GB" sz="1100" b="0" i="0" u="none" strike="noStrike" dirty="0">
                        <a:solidFill>
                          <a:srgbClr val="004C6B"/>
                        </a:solidFill>
                        <a:effectLst/>
                        <a:latin typeface="Poppins Light" panose="00000400000000000000" pitchFamily="2" charset="0"/>
                      </a:endParaRPr>
                    </a:p>
                  </a:txBody>
                  <a:tcPr marL="45720" marR="45720" anchor="ctr"/>
                </a:tc>
                <a:extLst>
                  <a:ext uri="{0D108BD9-81ED-4DB2-BD59-A6C34878D82A}">
                    <a16:rowId xmlns:a16="http://schemas.microsoft.com/office/drawing/2014/main" val="3951409506"/>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Queen Charlottes and Chelsea Hospital</a:t>
                      </a:r>
                    </a:p>
                  </a:txBody>
                  <a:tcPr marL="45720" marR="45720" anchor="ctr"/>
                </a:tc>
                <a:tc vMerge="1">
                  <a:txBody>
                    <a:bodyPr/>
                    <a:lstStyle/>
                    <a:p>
                      <a:pPr algn="ctr" rtl="0" fontAlgn="b"/>
                      <a:endParaRPr lang="en-GB" sz="1100" b="0" i="0" u="none" strike="noStrike" dirty="0">
                        <a:solidFill>
                          <a:srgbClr val="004C6B"/>
                        </a:solidFill>
                        <a:effectLst/>
                        <a:latin typeface="Poppins Light" panose="00000400000000000000" pitchFamily="2" charset="0"/>
                      </a:endParaRPr>
                    </a:p>
                  </a:txBody>
                  <a:tcPr marL="45720" marR="45720" anchor="ctr"/>
                </a:tc>
                <a:extLst>
                  <a:ext uri="{0D108BD9-81ED-4DB2-BD59-A6C34878D82A}">
                    <a16:rowId xmlns:a16="http://schemas.microsoft.com/office/drawing/2014/main" val="3180783128"/>
                  </a:ext>
                </a:extLst>
              </a:tr>
              <a:tr h="2070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dirty="0">
                          <a:effectLst/>
                        </a:rPr>
                        <a:t>St Mary's Hospital</a:t>
                      </a:r>
                    </a:p>
                  </a:txBody>
                  <a:tcPr marL="45720" marR="45720" anchor="ctr"/>
                </a:tc>
                <a:tc vMerge="1">
                  <a:txBody>
                    <a:bodyPr/>
                    <a:lstStyle/>
                    <a:p>
                      <a:pPr algn="ctr" rtl="0" fontAlgn="b"/>
                      <a:endParaRPr lang="en-GB" sz="1100" b="0" i="0" u="none" strike="noStrike" dirty="0">
                        <a:solidFill>
                          <a:srgbClr val="004C6B"/>
                        </a:solidFill>
                        <a:effectLst/>
                        <a:latin typeface="Poppins Light" panose="00000400000000000000" pitchFamily="2" charset="0"/>
                      </a:endParaRPr>
                    </a:p>
                  </a:txBody>
                  <a:tcPr marL="45720" marR="45720" anchor="ctr"/>
                </a:tc>
                <a:extLst>
                  <a:ext uri="{0D108BD9-81ED-4DB2-BD59-A6C34878D82A}">
                    <a16:rowId xmlns:a16="http://schemas.microsoft.com/office/drawing/2014/main" val="2460497009"/>
                  </a:ext>
                </a:extLst>
              </a:tr>
              <a:tr h="207085">
                <a:tc>
                  <a:txBody>
                    <a:bodyPr/>
                    <a:lstStyle/>
                    <a:p>
                      <a:pPr algn="l" rtl="0" fontAlgn="b"/>
                      <a:r>
                        <a:rPr lang="en-GB" sz="1100" b="0" u="none" strike="noStrike" dirty="0">
                          <a:effectLst/>
                        </a:rPr>
                        <a:t>Hillingdon Hospital</a:t>
                      </a:r>
                    </a:p>
                  </a:txBody>
                  <a:tcPr marL="45720" marR="45720" anchor="ctr"/>
                </a:tc>
                <a:tc>
                  <a:txBody>
                    <a:bodyPr/>
                    <a:lstStyle/>
                    <a:p>
                      <a:pPr algn="ctr" rtl="0" fontAlgn="b"/>
                      <a:r>
                        <a:rPr lang="en-GB" sz="1100" b="0" i="0" u="none" strike="noStrike" dirty="0">
                          <a:solidFill>
                            <a:srgbClr val="004C6B"/>
                          </a:solidFill>
                          <a:effectLst/>
                          <a:latin typeface="Poppins Light" panose="00000400000000000000" pitchFamily="2" charset="0"/>
                        </a:rPr>
                        <a:t>The Hillingdon Hospitals NHS Foundation Trust</a:t>
                      </a:r>
                    </a:p>
                  </a:txBody>
                  <a:tcPr marL="45720" marR="45720" anchor="ctr"/>
                </a:tc>
                <a:extLst>
                  <a:ext uri="{0D108BD9-81ED-4DB2-BD59-A6C34878D82A}">
                    <a16:rowId xmlns:a16="http://schemas.microsoft.com/office/drawing/2014/main" val="4225213384"/>
                  </a:ext>
                </a:extLst>
              </a:tr>
              <a:tr h="207085">
                <a:tc>
                  <a:txBody>
                    <a:bodyPr/>
                    <a:lstStyle/>
                    <a:p>
                      <a:pPr algn="l" rtl="0" fontAlgn="b"/>
                      <a:r>
                        <a:rPr lang="en-GB" sz="1100" b="0" u="none" strike="noStrike" dirty="0">
                          <a:effectLst/>
                        </a:rPr>
                        <a:t>Moorfields Eye Hospital</a:t>
                      </a:r>
                    </a:p>
                  </a:txBody>
                  <a:tcPr marL="45720" marR="45720" anchor="ctr"/>
                </a:tc>
                <a:tc>
                  <a:txBody>
                    <a:bodyPr/>
                    <a:lstStyle/>
                    <a:p>
                      <a:pPr algn="ctr" rtl="0" fontAlgn="b"/>
                      <a:r>
                        <a:rPr lang="en-GB" sz="1100" b="0" i="0" u="none" strike="noStrike" dirty="0">
                          <a:solidFill>
                            <a:srgbClr val="004C6B"/>
                          </a:solidFill>
                          <a:effectLst/>
                          <a:latin typeface="Poppins Light" panose="00000400000000000000" pitchFamily="2" charset="0"/>
                        </a:rPr>
                        <a:t>Moorfields Eye Hospital NHS Foundation Trust</a:t>
                      </a:r>
                    </a:p>
                  </a:txBody>
                  <a:tcPr marL="45720" marR="45720" anchor="ctr"/>
                </a:tc>
                <a:extLst>
                  <a:ext uri="{0D108BD9-81ED-4DB2-BD59-A6C34878D82A}">
                    <a16:rowId xmlns:a16="http://schemas.microsoft.com/office/drawing/2014/main" val="4130486379"/>
                  </a:ext>
                </a:extLst>
              </a:tr>
              <a:tr h="207085">
                <a:tc>
                  <a:txBody>
                    <a:bodyPr/>
                    <a:lstStyle/>
                    <a:p>
                      <a:pPr algn="l" rtl="0" fontAlgn="b"/>
                      <a:r>
                        <a:rPr lang="en-GB" sz="1100" b="0" u="none" strike="noStrike" dirty="0">
                          <a:effectLst/>
                        </a:rPr>
                        <a:t>Clayponds Hospital</a:t>
                      </a:r>
                    </a:p>
                  </a:txBody>
                  <a:tcPr marL="45720" marR="45720" anchor="ctr"/>
                </a:tc>
                <a:tc>
                  <a:txBody>
                    <a:bodyPr/>
                    <a:lstStyle/>
                    <a:p>
                      <a:pPr algn="ctr" rtl="0" fontAlgn="b"/>
                      <a:r>
                        <a:rPr lang="en-GB" sz="1100" b="0" i="0" u="none" strike="noStrike" dirty="0">
                          <a:solidFill>
                            <a:srgbClr val="004C6B"/>
                          </a:solidFill>
                          <a:effectLst/>
                          <a:latin typeface="Poppins Light" panose="00000400000000000000" pitchFamily="2" charset="0"/>
                        </a:rPr>
                        <a:t>West London NHS Trust</a:t>
                      </a:r>
                    </a:p>
                  </a:txBody>
                  <a:tcPr marL="45720" marR="45720" anchor="ctr"/>
                </a:tc>
                <a:extLst>
                  <a:ext uri="{0D108BD9-81ED-4DB2-BD59-A6C34878D82A}">
                    <a16:rowId xmlns:a16="http://schemas.microsoft.com/office/drawing/2014/main" val="3821392471"/>
                  </a:ext>
                </a:extLst>
              </a:tr>
            </a:tbl>
          </a:graphicData>
        </a:graphic>
      </p:graphicFrame>
      <p:sp>
        <p:nvSpPr>
          <p:cNvPr id="4" name="TextBox 3">
            <a:extLst>
              <a:ext uri="{FF2B5EF4-FFF2-40B4-BE49-F238E27FC236}">
                <a16:creationId xmlns:a16="http://schemas.microsoft.com/office/drawing/2014/main" id="{73C9CD68-E558-EB25-0A20-B236B70754A5}"/>
              </a:ext>
            </a:extLst>
          </p:cNvPr>
          <p:cNvSpPr txBox="1"/>
          <p:nvPr/>
        </p:nvSpPr>
        <p:spPr>
          <a:xfrm>
            <a:off x="430318" y="5562163"/>
            <a:ext cx="605288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srgbClr val="004C6B"/>
                </a:solidFill>
                <a:effectLst/>
                <a:uLnTx/>
                <a:uFillTx/>
                <a:latin typeface="Poppins Light"/>
                <a:ea typeface="+mn-ea"/>
                <a:cs typeface="+mn-cs"/>
              </a:rPr>
              <a:t>Between </a:t>
            </a:r>
            <a:r>
              <a:rPr lang="en-GB" sz="1200" b="0" dirty="0">
                <a:solidFill>
                  <a:srgbClr val="004C6B"/>
                </a:solidFill>
                <a:latin typeface="Poppins Light"/>
              </a:rPr>
              <a:t>July - September, t</a:t>
            </a:r>
            <a:r>
              <a:rPr kumimoji="0" lang="en-GB" sz="1200" b="0" i="0" u="none" strike="noStrike" kern="1200" cap="none" spc="0" normalizeH="0" baseline="0" noProof="0" dirty="0">
                <a:ln>
                  <a:noFill/>
                </a:ln>
                <a:solidFill>
                  <a:srgbClr val="004C6B"/>
                </a:solidFill>
                <a:effectLst/>
                <a:uLnTx/>
                <a:uFillTx/>
                <a:latin typeface="Poppins Light"/>
                <a:ea typeface="+mn-ea"/>
                <a:cs typeface="+mn-cs"/>
              </a:rPr>
              <a:t>he hospitals which received the most reviews were Ealing Hospital and West Middlesex. </a:t>
            </a:r>
            <a:r>
              <a:rPr lang="en-GB" sz="1200" b="0" dirty="0">
                <a:solidFill>
                  <a:srgbClr val="004C6B"/>
                </a:solidFill>
                <a:latin typeface="Poppins Light"/>
              </a:rPr>
              <a:t>Healthwatch Ealing visits Ealing Hospital weekly. Additional patient experiences were collected by the Patient Experience Officer and volunteers, through face-to-face engagements and online reviews. </a:t>
            </a:r>
            <a:endParaRPr kumimoji="0" lang="en-GB" sz="1200" b="0" i="0" u="none" strike="noStrike" kern="1200" cap="none" spc="0" normalizeH="0" baseline="0" noProof="0" dirty="0">
              <a:ln>
                <a:noFill/>
              </a:ln>
              <a:solidFill>
                <a:srgbClr val="D83C8E"/>
              </a:solidFill>
              <a:effectLst/>
              <a:uLnTx/>
              <a:uFillTx/>
              <a:latin typeface="Poppins Light"/>
              <a:ea typeface="+mn-ea"/>
              <a:cs typeface="+mn-cs"/>
            </a:endParaRPr>
          </a:p>
        </p:txBody>
      </p:sp>
      <p:graphicFrame>
        <p:nvGraphicFramePr>
          <p:cNvPr id="8" name="Chart 7">
            <a:extLst>
              <a:ext uri="{FF2B5EF4-FFF2-40B4-BE49-F238E27FC236}">
                <a16:creationId xmlns:a16="http://schemas.microsoft.com/office/drawing/2014/main" id="{298E1C23-21C1-BECC-8633-E4C1622B3A78}"/>
              </a:ext>
            </a:extLst>
          </p:cNvPr>
          <p:cNvGraphicFramePr/>
          <p:nvPr>
            <p:extLst>
              <p:ext uri="{D42A27DB-BD31-4B8C-83A1-F6EECF244321}">
                <p14:modId xmlns:p14="http://schemas.microsoft.com/office/powerpoint/2010/main" val="1574297355"/>
              </p:ext>
            </p:extLst>
          </p:nvPr>
        </p:nvGraphicFramePr>
        <p:xfrm>
          <a:off x="462892" y="6444759"/>
          <a:ext cx="6062452" cy="3272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283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912334" y="175121"/>
            <a:ext cx="581000" cy="360000"/>
          </a:xfrm>
        </p:spPr>
        <p:txBody>
          <a:bodyPr/>
          <a:lstStyle/>
          <a:p>
            <a:fld id="{9295DF58-4118-4551-8C61-1A7ED177FA2D}" type="slidenum">
              <a:rPr lang="en-GB" noProof="0" smtClean="0"/>
              <a:pPr/>
              <a:t>38</a:t>
            </a:fld>
            <a:endParaRPr lang="en-GB" noProof="0" dirty="0"/>
          </a:p>
        </p:txBody>
      </p:sp>
      <p:graphicFrame>
        <p:nvGraphicFramePr>
          <p:cNvPr id="6" name="Table 5">
            <a:extLst>
              <a:ext uri="{FF2B5EF4-FFF2-40B4-BE49-F238E27FC236}">
                <a16:creationId xmlns:a16="http://schemas.microsoft.com/office/drawing/2014/main" id="{EA4AB69E-3BF9-5571-BCAA-1FED250EFFB1}"/>
              </a:ext>
            </a:extLst>
          </p:cNvPr>
          <p:cNvGraphicFramePr>
            <a:graphicFrameLocks noGrp="1"/>
          </p:cNvGraphicFramePr>
          <p:nvPr>
            <p:extLst>
              <p:ext uri="{D42A27DB-BD31-4B8C-83A1-F6EECF244321}">
                <p14:modId xmlns:p14="http://schemas.microsoft.com/office/powerpoint/2010/main" val="2040053636"/>
              </p:ext>
            </p:extLst>
          </p:nvPr>
        </p:nvGraphicFramePr>
        <p:xfrm>
          <a:off x="461259" y="1856656"/>
          <a:ext cx="6029308" cy="1919000"/>
        </p:xfrm>
        <a:graphic>
          <a:graphicData uri="http://schemas.openxmlformats.org/drawingml/2006/table">
            <a:tbl>
              <a:tblPr/>
              <a:tblGrid>
                <a:gridCol w="1374245">
                  <a:extLst>
                    <a:ext uri="{9D8B030D-6E8A-4147-A177-3AD203B41FA5}">
                      <a16:colId xmlns:a16="http://schemas.microsoft.com/office/drawing/2014/main" val="4069020310"/>
                    </a:ext>
                  </a:extLst>
                </a:gridCol>
                <a:gridCol w="824357">
                  <a:extLst>
                    <a:ext uri="{9D8B030D-6E8A-4147-A177-3AD203B41FA5}">
                      <a16:colId xmlns:a16="http://schemas.microsoft.com/office/drawing/2014/main" val="861404271"/>
                    </a:ext>
                  </a:extLst>
                </a:gridCol>
                <a:gridCol w="808681">
                  <a:extLst>
                    <a:ext uri="{9D8B030D-6E8A-4147-A177-3AD203B41FA5}">
                      <a16:colId xmlns:a16="http://schemas.microsoft.com/office/drawing/2014/main" val="4291368645"/>
                    </a:ext>
                  </a:extLst>
                </a:gridCol>
                <a:gridCol w="808681">
                  <a:extLst>
                    <a:ext uri="{9D8B030D-6E8A-4147-A177-3AD203B41FA5}">
                      <a16:colId xmlns:a16="http://schemas.microsoft.com/office/drawing/2014/main" val="2108514744"/>
                    </a:ext>
                  </a:extLst>
                </a:gridCol>
                <a:gridCol w="732867">
                  <a:extLst>
                    <a:ext uri="{9D8B030D-6E8A-4147-A177-3AD203B41FA5}">
                      <a16:colId xmlns:a16="http://schemas.microsoft.com/office/drawing/2014/main" val="3849915057"/>
                    </a:ext>
                  </a:extLst>
                </a:gridCol>
                <a:gridCol w="741292">
                  <a:extLst>
                    <a:ext uri="{9D8B030D-6E8A-4147-A177-3AD203B41FA5}">
                      <a16:colId xmlns:a16="http://schemas.microsoft.com/office/drawing/2014/main" val="1575156761"/>
                    </a:ext>
                  </a:extLst>
                </a:gridCol>
                <a:gridCol w="739185">
                  <a:extLst>
                    <a:ext uri="{9D8B030D-6E8A-4147-A177-3AD203B41FA5}">
                      <a16:colId xmlns:a16="http://schemas.microsoft.com/office/drawing/2014/main" val="2788804555"/>
                    </a:ext>
                  </a:extLst>
                </a:gridCol>
              </a:tblGrid>
              <a:tr h="209208">
                <a:tc rowSpan="2">
                  <a:txBody>
                    <a:bodyPr/>
                    <a:lstStyle/>
                    <a:p>
                      <a:pPr algn="l" fontAlgn="t"/>
                      <a:r>
                        <a:rPr lang="en-GB" sz="1100" b="1" i="0" u="none" strike="noStrike" dirty="0">
                          <a:solidFill>
                            <a:srgbClr val="003E54"/>
                          </a:solidFill>
                          <a:effectLst/>
                          <a:latin typeface="Poppins" panose="00000500000000000000" pitchFamily="2" charset="0"/>
                        </a:rPr>
                        <a:t>Name of Hospital</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3">
                  <a:txBody>
                    <a:bodyPr/>
                    <a:lstStyle/>
                    <a:p>
                      <a:pPr algn="ctr" fontAlgn="ctr"/>
                      <a:r>
                        <a:rPr lang="en-GB" sz="900" b="1" i="0" u="none" strike="noStrike" dirty="0">
                          <a:solidFill>
                            <a:srgbClr val="003E54"/>
                          </a:solidFill>
                          <a:effectLst/>
                          <a:latin typeface="Poppins" panose="00000500000000000000" pitchFamily="2" charset="0"/>
                        </a:rPr>
                        <a:t>ACCESS (out of 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003E54"/>
                          </a:solidFill>
                          <a:effectLst/>
                          <a:latin typeface="Poppins" panose="00000500000000000000" pitchFamily="2" charset="0"/>
                        </a:rPr>
                        <a:t>QUALITY (out of 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2096885"/>
                  </a:ext>
                </a:extLst>
              </a:tr>
              <a:tr h="803705">
                <a:tc vMerge="1">
                  <a:txBody>
                    <a:bodyPr/>
                    <a:lstStyle/>
                    <a:p>
                      <a:endParaRPr lang="en-GB"/>
                    </a:p>
                  </a:txBody>
                  <a:tcPr/>
                </a:tc>
                <a:tc>
                  <a:txBody>
                    <a:bodyPr/>
                    <a:lstStyle/>
                    <a:p>
                      <a:pPr algn="ctr" fontAlgn="t"/>
                      <a:r>
                        <a:rPr lang="en-GB" sz="800" b="1" i="0" u="none" strike="noStrike" dirty="0">
                          <a:solidFill>
                            <a:srgbClr val="003E54"/>
                          </a:solidFill>
                          <a:effectLst/>
                          <a:latin typeface="Poppins" panose="00000500000000000000" pitchFamily="2" charset="0"/>
                        </a:rPr>
                        <a:t>To  a referral/ </a:t>
                      </a:r>
                      <a:br>
                        <a:rPr lang="en-GB" sz="800" b="1" i="0" u="none" strike="noStrike" dirty="0">
                          <a:solidFill>
                            <a:srgbClr val="003E54"/>
                          </a:solidFill>
                          <a:effectLst/>
                          <a:latin typeface="Poppins" panose="00000500000000000000" pitchFamily="2" charset="0"/>
                        </a:rPr>
                      </a:br>
                      <a:r>
                        <a:rPr lang="en-GB" sz="800" b="1" i="0" u="none" strike="noStrike" dirty="0">
                          <a:solidFill>
                            <a:srgbClr val="003E54"/>
                          </a:solidFill>
                          <a:effectLst/>
                          <a:latin typeface="Poppins" panose="00000500000000000000" pitchFamily="2" charset="0"/>
                        </a:rPr>
                        <a:t>appointment</a:t>
                      </a:r>
                    </a:p>
                  </a:txBody>
                  <a:tcPr marL="36000" marR="36000" marT="36000" marB="3600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Getting through on the phone</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Waiting Times</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3E54"/>
                          </a:solidFill>
                          <a:effectLst/>
                          <a:latin typeface="Poppins" panose="00000500000000000000" pitchFamily="2" charset="0"/>
                        </a:rPr>
                        <a:t>Of Communication between GP and Hospital</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dirty="0">
                          <a:solidFill>
                            <a:srgbClr val="003E54"/>
                          </a:solidFill>
                          <a:effectLst/>
                          <a:latin typeface="Poppins" panose="00000500000000000000" pitchFamily="2" charset="0"/>
                        </a:rPr>
                        <a:t>Of Staff attitudes</a:t>
                      </a:r>
                    </a:p>
                  </a:txBody>
                  <a:tcPr marL="36000" marR="36000" marT="36000" marB="3600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dirty="0">
                          <a:solidFill>
                            <a:srgbClr val="003E54"/>
                          </a:solidFill>
                          <a:effectLst/>
                          <a:latin typeface="Poppins" panose="00000500000000000000" pitchFamily="2" charset="0"/>
                        </a:rPr>
                        <a:t>Of Treatment and Care</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78774853"/>
                  </a:ext>
                </a:extLst>
              </a:tr>
              <a:tr h="376887">
                <a:tc>
                  <a:txBody>
                    <a:bodyPr/>
                    <a:lstStyle/>
                    <a:p>
                      <a:pPr algn="l" fontAlgn="t"/>
                      <a:r>
                        <a:rPr lang="en-GB" sz="1000" b="1" i="0" u="none" strike="noStrike" dirty="0">
                          <a:solidFill>
                            <a:srgbClr val="003E54"/>
                          </a:solidFill>
                          <a:effectLst/>
                          <a:latin typeface="Poppins" panose="00000500000000000000" pitchFamily="2" charset="0"/>
                        </a:rPr>
                        <a:t>Ealing Hospital</a:t>
                      </a:r>
                    </a:p>
                    <a:p>
                      <a:pPr algn="l" fontAlgn="t"/>
                      <a:r>
                        <a:rPr lang="en-GB" sz="1000" b="1" i="0" u="none" strike="noStrike" dirty="0">
                          <a:solidFill>
                            <a:srgbClr val="003E54"/>
                          </a:solidFill>
                          <a:effectLst/>
                          <a:latin typeface="Poppins" panose="00000500000000000000" pitchFamily="2" charset="0"/>
                        </a:rPr>
                        <a:t>No of reviews: 235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3.8</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4.1</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4.0</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extLst>
                  <a:ext uri="{0D108BD9-81ED-4DB2-BD59-A6C34878D82A}">
                    <a16:rowId xmlns:a16="http://schemas.microsoft.com/office/drawing/2014/main" val="3333390820"/>
                  </a:ext>
                </a:extLst>
              </a:tr>
              <a:tr h="376887">
                <a:tc>
                  <a:txBody>
                    <a:bodyPr/>
                    <a:lstStyle/>
                    <a:p>
                      <a:pPr algn="l" fontAlgn="t"/>
                      <a:r>
                        <a:rPr lang="en-GB" sz="1000" b="1" i="0" u="none" strike="noStrike" dirty="0">
                          <a:solidFill>
                            <a:srgbClr val="003E54"/>
                          </a:solidFill>
                          <a:effectLst/>
                          <a:latin typeface="Poppins" panose="00000500000000000000" pitchFamily="2" charset="0"/>
                        </a:rPr>
                        <a:t>West Middlesex University Hospital</a:t>
                      </a:r>
                    </a:p>
                    <a:p>
                      <a:pPr algn="l" fontAlgn="t"/>
                      <a:r>
                        <a:rPr lang="en-GB" sz="1000" b="1" i="0" u="none" strike="noStrike" dirty="0">
                          <a:solidFill>
                            <a:srgbClr val="003E54"/>
                          </a:solidFill>
                          <a:effectLst/>
                          <a:latin typeface="Poppins" panose="00000500000000000000" pitchFamily="2" charset="0"/>
                        </a:rPr>
                        <a:t>No of reviews: 25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ctr"/>
                      <a:r>
                        <a:rPr lang="en-GB" sz="1000" b="1" i="0" u="none" strike="noStrike" dirty="0">
                          <a:solidFill>
                            <a:srgbClr val="FFFFFF"/>
                          </a:solidFill>
                          <a:effectLst/>
                          <a:latin typeface="+mn-lt"/>
                        </a:rPr>
                        <a:t>3.4</a:t>
                      </a:r>
                    </a:p>
                  </a:txBody>
                  <a:tcPr marL="36000" marR="36000" marT="36000" marB="3600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3.5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C6B"/>
                    </a:solidFill>
                  </a:tcPr>
                </a:tc>
                <a:tc>
                  <a:txBody>
                    <a:bodyPr/>
                    <a:lstStyle/>
                    <a:p>
                      <a:pPr algn="ctr" fontAlgn="ctr"/>
                      <a:r>
                        <a:rPr lang="en-GB" sz="1000" b="1" i="0" u="none" strike="noStrike" dirty="0">
                          <a:solidFill>
                            <a:srgbClr val="FFFFFF"/>
                          </a:solidFill>
                          <a:effectLst/>
                          <a:latin typeface="+mn-lt"/>
                        </a:rPr>
                        <a:t>4.2</a:t>
                      </a:r>
                    </a:p>
                  </a:txBody>
                  <a:tcPr marL="36000" marR="36000" marT="36000" marB="3600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tc>
                  <a:txBody>
                    <a:bodyPr/>
                    <a:lstStyle/>
                    <a:p>
                      <a:pPr algn="ctr" fontAlgn="ctr"/>
                      <a:r>
                        <a:rPr lang="en-GB" sz="1000" b="1" i="0" u="none" strike="noStrike" dirty="0">
                          <a:solidFill>
                            <a:srgbClr val="FFFFFF"/>
                          </a:solidFill>
                          <a:effectLst/>
                          <a:latin typeface="+mn-lt"/>
                        </a:rPr>
                        <a:t>4.2</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BB41"/>
                    </a:solidFill>
                  </a:tcPr>
                </a:tc>
                <a:extLst>
                  <a:ext uri="{0D108BD9-81ED-4DB2-BD59-A6C34878D82A}">
                    <a16:rowId xmlns:a16="http://schemas.microsoft.com/office/drawing/2014/main" val="537953506"/>
                  </a:ext>
                </a:extLst>
              </a:tr>
            </a:tbl>
          </a:graphicData>
        </a:graphic>
      </p:graphicFrame>
      <p:graphicFrame>
        <p:nvGraphicFramePr>
          <p:cNvPr id="9" name="Table 8">
            <a:extLst>
              <a:ext uri="{FF2B5EF4-FFF2-40B4-BE49-F238E27FC236}">
                <a16:creationId xmlns:a16="http://schemas.microsoft.com/office/drawing/2014/main" id="{15302593-947C-19DB-5F51-970EACB9C7FD}"/>
              </a:ext>
            </a:extLst>
          </p:cNvPr>
          <p:cNvGraphicFramePr>
            <a:graphicFrameLocks noGrp="1"/>
          </p:cNvGraphicFramePr>
          <p:nvPr>
            <p:extLst>
              <p:ext uri="{D42A27DB-BD31-4B8C-83A1-F6EECF244321}">
                <p14:modId xmlns:p14="http://schemas.microsoft.com/office/powerpoint/2010/main" val="1002242859"/>
              </p:ext>
            </p:extLst>
          </p:nvPr>
        </p:nvGraphicFramePr>
        <p:xfrm>
          <a:off x="402558" y="4548976"/>
          <a:ext cx="6052884" cy="2931086"/>
        </p:xfrm>
        <a:graphic>
          <a:graphicData uri="http://schemas.openxmlformats.org/drawingml/2006/table">
            <a:tbl>
              <a:tblPr firstRow="1" firstCol="1" bandRow="1">
                <a:tableStyleId>{073A0DAA-6AF3-43AB-8588-CEC1D06C72B9}</a:tableStyleId>
              </a:tblPr>
              <a:tblGrid>
                <a:gridCol w="1532997">
                  <a:extLst>
                    <a:ext uri="{9D8B030D-6E8A-4147-A177-3AD203B41FA5}">
                      <a16:colId xmlns:a16="http://schemas.microsoft.com/office/drawing/2014/main" val="2346690502"/>
                    </a:ext>
                  </a:extLst>
                </a:gridCol>
                <a:gridCol w="1152217">
                  <a:extLst>
                    <a:ext uri="{9D8B030D-6E8A-4147-A177-3AD203B41FA5}">
                      <a16:colId xmlns:a16="http://schemas.microsoft.com/office/drawing/2014/main" val="1670415987"/>
                    </a:ext>
                  </a:extLst>
                </a:gridCol>
                <a:gridCol w="1913774">
                  <a:extLst>
                    <a:ext uri="{9D8B030D-6E8A-4147-A177-3AD203B41FA5}">
                      <a16:colId xmlns:a16="http://schemas.microsoft.com/office/drawing/2014/main" val="1251472872"/>
                    </a:ext>
                  </a:extLst>
                </a:gridCol>
                <a:gridCol w="1453896">
                  <a:extLst>
                    <a:ext uri="{9D8B030D-6E8A-4147-A177-3AD203B41FA5}">
                      <a16:colId xmlns:a16="http://schemas.microsoft.com/office/drawing/2014/main" val="145065635"/>
                    </a:ext>
                  </a:extLst>
                </a:gridCol>
              </a:tblGrid>
              <a:tr h="348993">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Hospital</a:t>
                      </a:r>
                    </a:p>
                  </a:txBody>
                  <a:tcPr marL="36090" marR="36090" marT="0" marB="0"/>
                </a:tc>
                <a:tc>
                  <a:txBody>
                    <a:bodyPr/>
                    <a:lstStyle/>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Overall Rating (Out of 5)</a:t>
                      </a:r>
                    </a:p>
                  </a:txBody>
                  <a:tcPr marL="36090" marR="36090" marT="0" marB="0"/>
                </a:tc>
                <a:tc>
                  <a:txBody>
                    <a:bodyPr/>
                    <a:lstStyle/>
                    <a:p>
                      <a:pPr>
                        <a:lnSpc>
                          <a:spcPct val="107000"/>
                        </a:lnSpc>
                        <a:spcAft>
                          <a:spcPts val="800"/>
                        </a:spcAft>
                      </a:pPr>
                      <a:r>
                        <a:rPr lang="en-GB" sz="1200" b="1" dirty="0">
                          <a:effectLst/>
                        </a:rPr>
                        <a:t>Top 3 Positive Issues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tc>
                <a:tc>
                  <a:txBody>
                    <a:bodyPr/>
                    <a:lstStyle/>
                    <a:p>
                      <a:pPr>
                        <a:lnSpc>
                          <a:spcPct val="107000"/>
                        </a:lnSpc>
                        <a:spcAft>
                          <a:spcPts val="800"/>
                        </a:spcAft>
                      </a:pPr>
                      <a:r>
                        <a:rPr lang="en-GB" sz="1200" dirty="0">
                          <a:effectLst/>
                        </a:rPr>
                        <a:t>Top 3 Negative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90" marR="36090" marT="0" marB="0"/>
                </a:tc>
                <a:extLst>
                  <a:ext uri="{0D108BD9-81ED-4DB2-BD59-A6C34878D82A}">
                    <a16:rowId xmlns:a16="http://schemas.microsoft.com/office/drawing/2014/main" val="919434941"/>
                  </a:ext>
                </a:extLst>
              </a:tr>
              <a:tr h="323705">
                <a:tc rowSpan="3">
                  <a:txBody>
                    <a:bodyPr/>
                    <a:lstStyle/>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Ealing Hospital</a:t>
                      </a:r>
                    </a:p>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No of reviews: 235</a:t>
                      </a:r>
                    </a:p>
                  </a:txBody>
                  <a:tcPr marL="36090" marR="36090" marT="36000" marB="36000" anchor="ct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3.9</a:t>
                      </a:r>
                    </a:p>
                  </a:txBody>
                  <a:tcPr marL="36090" marR="36090" marT="36000" marB="36000" anchor="ct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1. Quality of treatment</a:t>
                      </a:r>
                    </a:p>
                  </a:txBody>
                  <a:tcPr marL="36090" marR="36090" marT="0" marB="0">
                    <a:solidFill>
                      <a:schemeClr val="accent2">
                        <a:lumMod val="20000"/>
                        <a:lumOff val="80000"/>
                      </a:schemeClr>
                    </a:solidFill>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1. Waiting Times (punctuality and queueing on arrival)</a:t>
                      </a:r>
                    </a:p>
                  </a:txBody>
                  <a:tcPr marL="36090" marR="36090" marT="0" marB="0">
                    <a:solidFill>
                      <a:schemeClr val="accent1">
                        <a:lumMod val="20000"/>
                        <a:lumOff val="80000"/>
                      </a:schemeClr>
                    </a:solidFill>
                  </a:tcPr>
                </a:tc>
                <a:extLst>
                  <a:ext uri="{0D108BD9-81ED-4DB2-BD59-A6C34878D82A}">
                    <a16:rowId xmlns:a16="http://schemas.microsoft.com/office/drawing/2014/main" val="1249915043"/>
                  </a:ext>
                </a:extLst>
              </a:tr>
              <a:tr h="323705">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2. Staff Attitudes</a:t>
                      </a: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2. Getting through on the telephone</a:t>
                      </a:r>
                    </a:p>
                  </a:txBody>
                  <a:tcPr marL="36090" marR="36090" marT="36000" marB="36000">
                    <a:solidFill>
                      <a:schemeClr val="accent1">
                        <a:lumMod val="20000"/>
                        <a:lumOff val="80000"/>
                      </a:schemeClr>
                    </a:solidFill>
                  </a:tcPr>
                </a:tc>
                <a:extLst>
                  <a:ext uri="{0D108BD9-81ED-4DB2-BD59-A6C34878D82A}">
                    <a16:rowId xmlns:a16="http://schemas.microsoft.com/office/drawing/2014/main" val="1512361509"/>
                  </a:ext>
                </a:extLst>
              </a:tr>
              <a:tr h="327114">
                <a:tc vMerge="1">
                  <a:txBody>
                    <a:bodyPr/>
                    <a:lstStyle/>
                    <a:p>
                      <a:endParaRPr lang="en-GB"/>
                    </a:p>
                  </a:txBody>
                  <a:tcPr/>
                </a:tc>
                <a:tc vMerge="1">
                  <a:txBody>
                    <a:bodyPr/>
                    <a:lstStyle/>
                    <a:p>
                      <a:endParaRPr lang="en-GB"/>
                    </a:p>
                  </a:txBody>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3. Suitability</a:t>
                      </a: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3. Appointment availability</a:t>
                      </a:r>
                    </a:p>
                  </a:txBody>
                  <a:tcPr marL="36090" marR="36090" marT="36000" marB="36000">
                    <a:solidFill>
                      <a:schemeClr val="accent1">
                        <a:lumMod val="20000"/>
                        <a:lumOff val="80000"/>
                      </a:schemeClr>
                    </a:solidFill>
                  </a:tcPr>
                </a:tc>
                <a:extLst>
                  <a:ext uri="{0D108BD9-81ED-4DB2-BD59-A6C34878D82A}">
                    <a16:rowId xmlns:a16="http://schemas.microsoft.com/office/drawing/2014/main" val="68887370"/>
                  </a:ext>
                </a:extLst>
              </a:tr>
              <a:tr h="327114">
                <a:tc rowSpan="3">
                  <a:txBody>
                    <a:bodyPr/>
                    <a:lstStyle/>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West Middlesex University Hospital</a:t>
                      </a:r>
                    </a:p>
                    <a:p>
                      <a:pPr>
                        <a:lnSpc>
                          <a:spcPct val="107000"/>
                        </a:lnSpc>
                        <a:spcAft>
                          <a:spcPts val="800"/>
                        </a:spcAft>
                      </a:pPr>
                      <a:r>
                        <a:rPr lang="en-GB" sz="1000" b="1" dirty="0">
                          <a:effectLst/>
                          <a:latin typeface="+mn-lt"/>
                          <a:ea typeface="Calibri" panose="020F0502020204030204" pitchFamily="34" charset="0"/>
                          <a:cs typeface="Times New Roman" panose="02020603050405020304" pitchFamily="18" charset="0"/>
                        </a:rPr>
                        <a:t>No of reviews: 25</a:t>
                      </a:r>
                    </a:p>
                  </a:txBody>
                  <a:tcPr marL="36090" marR="36090" marT="36000" marB="36000" anchor="ctr"/>
                </a:tc>
                <a:tc row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4.1</a:t>
                      </a:r>
                    </a:p>
                  </a:txBody>
                  <a:tcPr marL="36090" marR="36090" marT="36000" marB="36000" anchor="ct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1. Quality of Treatment</a:t>
                      </a:r>
                    </a:p>
                  </a:txBody>
                  <a:tcPr marL="36090" marR="36090" marT="36000" marB="36000">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0" dirty="0">
                          <a:effectLst/>
                          <a:latin typeface="+mn-lt"/>
                          <a:ea typeface="Calibri" panose="020F0502020204030204" pitchFamily="34" charset="0"/>
                          <a:cs typeface="Times New Roman" panose="02020603050405020304" pitchFamily="18" charset="0"/>
                        </a:rPr>
                        <a:t>1. 1. Waiting Times (punctuality and queueing on arrival)</a:t>
                      </a:r>
                    </a:p>
                  </a:txBody>
                  <a:tcPr marL="36090" marR="36090" marT="36000" marB="36000">
                    <a:solidFill>
                      <a:schemeClr val="accent1">
                        <a:lumMod val="20000"/>
                        <a:lumOff val="80000"/>
                      </a:schemeClr>
                    </a:solidFill>
                  </a:tcPr>
                </a:tc>
                <a:extLst>
                  <a:ext uri="{0D108BD9-81ED-4DB2-BD59-A6C34878D82A}">
                    <a16:rowId xmlns:a16="http://schemas.microsoft.com/office/drawing/2014/main" val="157555581"/>
                  </a:ext>
                </a:extLst>
              </a:tr>
              <a:tr h="327114">
                <a:tc vMerge="1">
                  <a:txBody>
                    <a:bodyPr/>
                    <a:lstStyle/>
                    <a:p>
                      <a:pPr>
                        <a:lnSpc>
                          <a:spcPct val="107000"/>
                        </a:lnSpc>
                        <a:spcAft>
                          <a:spcPts val="800"/>
                        </a:spcAft>
                      </a:pPr>
                      <a:endParaRPr lang="en-GB" sz="1000" b="1" dirty="0">
                        <a:effectLst/>
                        <a:latin typeface="+mn-lt"/>
                        <a:ea typeface="Calibri" panose="020F0502020204030204" pitchFamily="34" charset="0"/>
                        <a:cs typeface="Times New Roman" panose="02020603050405020304" pitchFamily="18" charset="0"/>
                      </a:endParaRPr>
                    </a:p>
                  </a:txBody>
                  <a:tcPr marL="36090" marR="36090" marT="36000" marB="36000" anchor="ct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6090" marR="36090" marT="36000" marB="36000" anchor="ct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2. Experience</a:t>
                      </a: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2. Staffing Levels</a:t>
                      </a:r>
                    </a:p>
                  </a:txBody>
                  <a:tcPr marL="36090" marR="36090" marT="36000" marB="36000">
                    <a:solidFill>
                      <a:schemeClr val="accent1">
                        <a:lumMod val="20000"/>
                        <a:lumOff val="80000"/>
                      </a:schemeClr>
                    </a:solidFill>
                  </a:tcPr>
                </a:tc>
                <a:extLst>
                  <a:ext uri="{0D108BD9-81ED-4DB2-BD59-A6C34878D82A}">
                    <a16:rowId xmlns:a16="http://schemas.microsoft.com/office/drawing/2014/main" val="1230131127"/>
                  </a:ext>
                </a:extLst>
              </a:tr>
              <a:tr h="327114">
                <a:tc vMerge="1">
                  <a:txBody>
                    <a:bodyPr/>
                    <a:lstStyle/>
                    <a:p>
                      <a:pPr>
                        <a:lnSpc>
                          <a:spcPct val="107000"/>
                        </a:lnSpc>
                        <a:spcAft>
                          <a:spcPts val="800"/>
                        </a:spcAft>
                      </a:pPr>
                      <a:endParaRPr lang="en-GB" sz="1000" b="1" dirty="0">
                        <a:effectLst/>
                        <a:latin typeface="+mn-lt"/>
                        <a:ea typeface="Calibri" panose="020F0502020204030204" pitchFamily="34" charset="0"/>
                        <a:cs typeface="Times New Roman" panose="02020603050405020304" pitchFamily="18" charset="0"/>
                      </a:endParaRPr>
                    </a:p>
                  </a:txBody>
                  <a:tcPr marL="36090" marR="36090" marT="36000" marB="36000" anchor="ctr"/>
                </a:tc>
                <a:tc v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36090" marR="36090" marT="36000" marB="36000" anchor="ct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3. Staff Attitudes</a:t>
                      </a:r>
                    </a:p>
                  </a:txBody>
                  <a:tcPr marL="36090" marR="36090" marT="36000" marB="36000">
                    <a:solidFill>
                      <a:schemeClr val="accent2">
                        <a:lumMod val="20000"/>
                        <a:lumOff val="80000"/>
                      </a:schemeClr>
                    </a:solidFill>
                  </a:tcPr>
                </a:tc>
                <a:tc>
                  <a:txBody>
                    <a:bodyPr/>
                    <a:lstStyle/>
                    <a:p>
                      <a:pPr>
                        <a:lnSpc>
                          <a:spcPct val="107000"/>
                        </a:lnSpc>
                        <a:spcAft>
                          <a:spcPts val="800"/>
                        </a:spcAft>
                      </a:pPr>
                      <a:r>
                        <a:rPr lang="en-GB" sz="1000" b="0" dirty="0">
                          <a:effectLst/>
                          <a:latin typeface="+mn-lt"/>
                          <a:ea typeface="Calibri" panose="020F0502020204030204" pitchFamily="34" charset="0"/>
                          <a:cs typeface="Times New Roman" panose="02020603050405020304" pitchFamily="18" charset="0"/>
                        </a:rPr>
                        <a:t>3. Getting through on the telephone</a:t>
                      </a:r>
                    </a:p>
                  </a:txBody>
                  <a:tcPr marL="36090" marR="36090" marT="36000" marB="36000">
                    <a:solidFill>
                      <a:schemeClr val="accent1">
                        <a:lumMod val="20000"/>
                        <a:lumOff val="80000"/>
                      </a:schemeClr>
                    </a:solidFill>
                  </a:tcPr>
                </a:tc>
                <a:extLst>
                  <a:ext uri="{0D108BD9-81ED-4DB2-BD59-A6C34878D82A}">
                    <a16:rowId xmlns:a16="http://schemas.microsoft.com/office/drawing/2014/main" val="1838545583"/>
                  </a:ext>
                </a:extLst>
              </a:tr>
            </a:tbl>
          </a:graphicData>
        </a:graphic>
      </p:graphicFrame>
      <p:sp>
        <p:nvSpPr>
          <p:cNvPr id="21" name="TextBox 20">
            <a:extLst>
              <a:ext uri="{FF2B5EF4-FFF2-40B4-BE49-F238E27FC236}">
                <a16:creationId xmlns:a16="http://schemas.microsoft.com/office/drawing/2014/main" id="{B1E83584-A4E9-A020-1C65-6690DDCCF53E}"/>
              </a:ext>
            </a:extLst>
          </p:cNvPr>
          <p:cNvSpPr txBox="1"/>
          <p:nvPr/>
        </p:nvSpPr>
        <p:spPr>
          <a:xfrm>
            <a:off x="367432" y="736026"/>
            <a:ext cx="6123136" cy="830997"/>
          </a:xfrm>
          <a:prstGeom prst="rect">
            <a:avLst/>
          </a:prstGeom>
          <a:noFill/>
        </p:spPr>
        <p:txBody>
          <a:bodyPr wrap="square">
            <a:spAutoFit/>
          </a:bodyPr>
          <a:lstStyle/>
          <a:p>
            <a:r>
              <a:rPr kumimoji="0" lang="en-GB" sz="1200" b="0" i="0" u="none" strike="noStrike" kern="1200" cap="none" spc="0" normalizeH="0" baseline="0" noProof="0" dirty="0">
                <a:ln>
                  <a:noFill/>
                </a:ln>
                <a:solidFill>
                  <a:srgbClr val="004C6B"/>
                </a:solidFill>
                <a:effectLst/>
                <a:uLnTx/>
                <a:uFillTx/>
                <a:latin typeface="Poppins Light"/>
                <a:ea typeface="+mn-ea"/>
                <a:cs typeface="+mn-cs"/>
              </a:rPr>
              <a:t>In order to understand the variance of experience across the hospitals we have compared the ratings given for access and quality covered in the previous section. Please note that each question has been rated out of 5 </a:t>
            </a:r>
          </a:p>
          <a:p>
            <a:r>
              <a:rPr kumimoji="0" lang="en-GB" sz="1200" b="0" i="0" u="none" strike="noStrike" kern="1200" cap="none" spc="0" normalizeH="0" baseline="0" noProof="0" dirty="0">
                <a:ln>
                  <a:noFill/>
                </a:ln>
                <a:solidFill>
                  <a:srgbClr val="D83C8E"/>
                </a:solidFill>
                <a:effectLst/>
                <a:uLnTx/>
                <a:uFillTx/>
                <a:latin typeface="Poppins Light"/>
                <a:ea typeface="+mn-ea"/>
                <a:cs typeface="+mn-cs"/>
              </a:rPr>
              <a:t>(1 – Very Poor  5 –</a:t>
            </a:r>
            <a:r>
              <a:rPr lang="en-GB" sz="1200" dirty="0">
                <a:solidFill>
                  <a:srgbClr val="D83C8E"/>
                </a:solidFill>
                <a:latin typeface="Poppins Light"/>
              </a:rPr>
              <a:t>Very Good</a:t>
            </a:r>
            <a:r>
              <a:rPr kumimoji="0" lang="en-GB" sz="1200" b="0" i="0" u="none" strike="noStrike" kern="1200" cap="none" spc="0" normalizeH="0" baseline="0" noProof="0" dirty="0">
                <a:ln>
                  <a:noFill/>
                </a:ln>
                <a:solidFill>
                  <a:srgbClr val="D83C8E"/>
                </a:solidFill>
                <a:effectLst/>
                <a:uLnTx/>
                <a:uFillTx/>
                <a:latin typeface="Poppins Light"/>
                <a:ea typeface="+mn-ea"/>
                <a:cs typeface="+mn-cs"/>
              </a:rPr>
              <a:t>)</a:t>
            </a:r>
            <a:endParaRPr lang="en-GB" sz="1200" dirty="0"/>
          </a:p>
        </p:txBody>
      </p:sp>
      <p:sp>
        <p:nvSpPr>
          <p:cNvPr id="23" name="TextBox 22">
            <a:extLst>
              <a:ext uri="{FF2B5EF4-FFF2-40B4-BE49-F238E27FC236}">
                <a16:creationId xmlns:a16="http://schemas.microsoft.com/office/drawing/2014/main" id="{2EE6AB8C-3A8A-BF28-5421-8CC705280EE0}"/>
              </a:ext>
            </a:extLst>
          </p:cNvPr>
          <p:cNvSpPr txBox="1"/>
          <p:nvPr/>
        </p:nvSpPr>
        <p:spPr>
          <a:xfrm>
            <a:off x="359436" y="1568624"/>
            <a:ext cx="2875432" cy="246221"/>
          </a:xfrm>
          <a:prstGeom prst="rect">
            <a:avLst/>
          </a:prstGeom>
          <a:noFill/>
        </p:spPr>
        <p:txBody>
          <a:bodyPr wrap="square" rtlCol="0">
            <a:spAutoFit/>
          </a:bodyPr>
          <a:lstStyle/>
          <a:p>
            <a:r>
              <a:rPr lang="en-GB" sz="1000" dirty="0"/>
              <a:t>Positive                Neutral                Negative</a:t>
            </a:r>
          </a:p>
        </p:txBody>
      </p:sp>
      <p:sp>
        <p:nvSpPr>
          <p:cNvPr id="24" name="Rectangle 23">
            <a:extLst>
              <a:ext uri="{FF2B5EF4-FFF2-40B4-BE49-F238E27FC236}">
                <a16:creationId xmlns:a16="http://schemas.microsoft.com/office/drawing/2014/main" id="{8AF74746-B33C-1F9D-176C-6716EAF23662}"/>
              </a:ext>
            </a:extLst>
          </p:cNvPr>
          <p:cNvSpPr/>
          <p:nvPr/>
        </p:nvSpPr>
        <p:spPr>
          <a:xfrm>
            <a:off x="1017228" y="1622793"/>
            <a:ext cx="395548" cy="13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AC8AADA-2D20-A8A3-6760-1F5FCB701165}"/>
              </a:ext>
            </a:extLst>
          </p:cNvPr>
          <p:cNvSpPr/>
          <p:nvPr/>
        </p:nvSpPr>
        <p:spPr>
          <a:xfrm>
            <a:off x="1988840" y="1622793"/>
            <a:ext cx="395548" cy="13788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3CD42C9-574D-9B94-883E-525349EAD681}"/>
              </a:ext>
            </a:extLst>
          </p:cNvPr>
          <p:cNvSpPr/>
          <p:nvPr/>
        </p:nvSpPr>
        <p:spPr>
          <a:xfrm>
            <a:off x="3105460" y="1622793"/>
            <a:ext cx="395548" cy="1378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B5D2F67E-E01A-25B4-DD7E-8469B24E5CBC}"/>
              </a:ext>
            </a:extLst>
          </p:cNvPr>
          <p:cNvSpPr txBox="1"/>
          <p:nvPr/>
        </p:nvSpPr>
        <p:spPr>
          <a:xfrm>
            <a:off x="374343" y="3944888"/>
            <a:ext cx="6203140" cy="461665"/>
          </a:xfrm>
          <a:prstGeom prst="rect">
            <a:avLst/>
          </a:prstGeom>
          <a:noFill/>
        </p:spPr>
        <p:txBody>
          <a:bodyPr wrap="square">
            <a:spAutoFit/>
          </a:bodyPr>
          <a:lstStyle/>
          <a:p>
            <a:r>
              <a:rPr lang="en-GB" sz="1200" b="0" dirty="0">
                <a:solidFill>
                  <a:srgbClr val="004C6B"/>
                </a:solidFill>
              </a:rPr>
              <a:t>We have also identified the top 3 positive and negative themes for each hospital where we have received over 25 reviews.</a:t>
            </a:r>
          </a:p>
        </p:txBody>
      </p:sp>
    </p:spTree>
    <p:extLst>
      <p:ext uri="{BB962C8B-B14F-4D97-AF65-F5344CB8AC3E}">
        <p14:creationId xmlns:p14="http://schemas.microsoft.com/office/powerpoint/2010/main" val="2828186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065956"/>
          </a:xfrm>
        </p:spPr>
        <p:txBody>
          <a:bodyPr/>
          <a:lstStyle/>
          <a:p>
            <a:r>
              <a:rPr lang="en-GB" dirty="0"/>
              <a:t>Emerging or Ongoing Issues</a:t>
            </a:r>
          </a:p>
          <a:p>
            <a:r>
              <a:rPr lang="en-GB" sz="1200" b="0" dirty="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lumMod val="50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2200" b="1" i="0" u="none" strike="noStrike" kern="1200" cap="none" spc="0" normalizeH="0" baseline="0" noProof="0">
              <a:ln>
                <a:noFill/>
              </a:ln>
              <a:solidFill>
                <a:prstClr val="white">
                  <a:lumMod val="50000"/>
                </a:prstClr>
              </a:solidFill>
              <a:effectLst/>
              <a:uLnTx/>
              <a:uFillTx/>
              <a:latin typeface="Poppins Light"/>
              <a:ea typeface="+mn-ea"/>
              <a:cs typeface="+mn-cs"/>
            </a:endParaRPr>
          </a:p>
        </p:txBody>
      </p:sp>
      <p:sp>
        <p:nvSpPr>
          <p:cNvPr id="15" name="TextBox 14">
            <a:extLst>
              <a:ext uri="{FF2B5EF4-FFF2-40B4-BE49-F238E27FC236}">
                <a16:creationId xmlns:a16="http://schemas.microsoft.com/office/drawing/2014/main" id="{C3E63679-A9C9-6013-0E53-155AC79FBA71}"/>
              </a:ext>
            </a:extLst>
          </p:cNvPr>
          <p:cNvSpPr txBox="1"/>
          <p:nvPr/>
        </p:nvSpPr>
        <p:spPr>
          <a:xfrm>
            <a:off x="330824" y="1753564"/>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AC43A"/>
                </a:solidFill>
                <a:effectLst/>
                <a:uLnTx/>
                <a:uFillTx/>
                <a:latin typeface="Poppins Light"/>
                <a:ea typeface="+mn-ea"/>
                <a:cs typeface="+mn-cs"/>
              </a:rPr>
              <a:t>Positive </a:t>
            </a:r>
            <a:r>
              <a:rPr lang="en-GB" sz="1400" b="1" dirty="0">
                <a:solidFill>
                  <a:srgbClr val="9AC43A"/>
                </a:solidFill>
                <a:latin typeface="Poppins Light"/>
              </a:rPr>
              <a:t>Issues</a:t>
            </a:r>
            <a:endParaRPr kumimoji="0" lang="en-GB" sz="1400" b="1" i="0" u="none" strike="noStrike" kern="1200" cap="none" spc="0" normalizeH="0" baseline="0" noProof="0" dirty="0">
              <a:ln>
                <a:noFill/>
              </a:ln>
              <a:solidFill>
                <a:srgbClr val="9AC43A"/>
              </a:solidFill>
              <a:effectLst/>
              <a:uLnTx/>
              <a:uFillTx/>
              <a:latin typeface="Poppins Light"/>
              <a:ea typeface="+mn-ea"/>
              <a:cs typeface="+mn-cs"/>
            </a:endParaRPr>
          </a:p>
        </p:txBody>
      </p:sp>
      <p:sp>
        <p:nvSpPr>
          <p:cNvPr id="6" name="TextBox 5">
            <a:extLst>
              <a:ext uri="{FF2B5EF4-FFF2-40B4-BE49-F238E27FC236}">
                <a16:creationId xmlns:a16="http://schemas.microsoft.com/office/drawing/2014/main" id="{42A5700F-CC04-AA82-EA19-AC5EF5154662}"/>
              </a:ext>
            </a:extLst>
          </p:cNvPr>
          <p:cNvSpPr txBox="1"/>
          <p:nvPr/>
        </p:nvSpPr>
        <p:spPr>
          <a:xfrm>
            <a:off x="304878" y="5643961"/>
            <a:ext cx="5616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C6B"/>
                </a:solidFill>
                <a:effectLst/>
                <a:uLnTx/>
                <a:uFillTx/>
                <a:latin typeface="Poppins Light"/>
                <a:ea typeface="+mn-ea"/>
                <a:cs typeface="+mn-cs"/>
              </a:rPr>
              <a:t>Negative issues</a:t>
            </a:r>
          </a:p>
        </p:txBody>
      </p:sp>
      <p:graphicFrame>
        <p:nvGraphicFramePr>
          <p:cNvPr id="7" name="Table 7">
            <a:extLst>
              <a:ext uri="{FF2B5EF4-FFF2-40B4-BE49-F238E27FC236}">
                <a16:creationId xmlns:a16="http://schemas.microsoft.com/office/drawing/2014/main" id="{656D0915-0196-66D0-9464-44333F162F7E}"/>
              </a:ext>
            </a:extLst>
          </p:cNvPr>
          <p:cNvGraphicFramePr>
            <a:graphicFrameLocks noGrp="1"/>
          </p:cNvGraphicFramePr>
          <p:nvPr>
            <p:extLst>
              <p:ext uri="{D42A27DB-BD31-4B8C-83A1-F6EECF244321}">
                <p14:modId xmlns:p14="http://schemas.microsoft.com/office/powerpoint/2010/main" val="112747889"/>
              </p:ext>
            </p:extLst>
          </p:nvPr>
        </p:nvGraphicFramePr>
        <p:xfrm>
          <a:off x="431430" y="2118756"/>
          <a:ext cx="1413393" cy="330200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70840">
                <a:tc>
                  <a:txBody>
                    <a:bodyPr/>
                    <a:lstStyle/>
                    <a:p>
                      <a:r>
                        <a:rPr lang="en-GB" sz="1600" dirty="0"/>
                        <a:t>Q1</a:t>
                      </a:r>
                    </a:p>
                  </a:txBody>
                  <a:tcPr/>
                </a:tc>
                <a:extLst>
                  <a:ext uri="{0D108BD9-81ED-4DB2-BD59-A6C34878D82A}">
                    <a16:rowId xmlns:a16="http://schemas.microsoft.com/office/drawing/2014/main" val="1707448330"/>
                  </a:ext>
                </a:extLst>
              </a:tr>
              <a:tr h="370840">
                <a:tc>
                  <a:txBody>
                    <a:bodyPr/>
                    <a:lstStyle/>
                    <a:p>
                      <a:r>
                        <a:rPr lang="en-GB" sz="1200" b="0" dirty="0"/>
                        <a:t>Staff Attitudes</a:t>
                      </a:r>
                    </a:p>
                  </a:txBody>
                  <a:tcPr>
                    <a:solidFill>
                      <a:schemeClr val="accent2">
                        <a:lumMod val="60000"/>
                        <a:lumOff val="40000"/>
                      </a:schemeClr>
                    </a:solidFill>
                  </a:tcPr>
                </a:tc>
                <a:extLst>
                  <a:ext uri="{0D108BD9-81ED-4DB2-BD59-A6C34878D82A}">
                    <a16:rowId xmlns:a16="http://schemas.microsoft.com/office/drawing/2014/main" val="717482471"/>
                  </a:ext>
                </a:extLst>
              </a:tr>
              <a:tr h="370840">
                <a:tc>
                  <a:txBody>
                    <a:bodyPr/>
                    <a:lstStyle/>
                    <a:p>
                      <a:r>
                        <a:rPr lang="en-GB" sz="1200" b="0" dirty="0"/>
                        <a:t>Quality of treatment</a:t>
                      </a:r>
                    </a:p>
                  </a:txBody>
                  <a:tcPr>
                    <a:solidFill>
                      <a:schemeClr val="accent2">
                        <a:lumMod val="60000"/>
                        <a:lumOff val="40000"/>
                      </a:schemeClr>
                    </a:solidFill>
                  </a:tcPr>
                </a:tc>
                <a:extLst>
                  <a:ext uri="{0D108BD9-81ED-4DB2-BD59-A6C34878D82A}">
                    <a16:rowId xmlns:a16="http://schemas.microsoft.com/office/drawing/2014/main" val="4151436546"/>
                  </a:ext>
                </a:extLst>
              </a:tr>
              <a:tr h="370840">
                <a:tc>
                  <a:txBody>
                    <a:bodyPr/>
                    <a:lstStyle/>
                    <a:p>
                      <a:r>
                        <a:rPr lang="en-GB" sz="1200" dirty="0"/>
                        <a:t>Quality of Staff -  health professionals</a:t>
                      </a:r>
                    </a:p>
                  </a:txBody>
                  <a:tcPr/>
                </a:tc>
                <a:extLst>
                  <a:ext uri="{0D108BD9-81ED-4DB2-BD59-A6C34878D82A}">
                    <a16:rowId xmlns:a16="http://schemas.microsoft.com/office/drawing/2014/main" val="702797599"/>
                  </a:ext>
                </a:extLst>
              </a:tr>
              <a:tr h="370840">
                <a:tc>
                  <a:txBody>
                    <a:bodyPr/>
                    <a:lstStyle/>
                    <a:p>
                      <a:r>
                        <a:rPr lang="en-GB" sz="1200" dirty="0"/>
                        <a:t>Communication with patients (treatment explanation, verbal advice)</a:t>
                      </a:r>
                    </a:p>
                  </a:txBody>
                  <a:tcPr/>
                </a:tc>
                <a:extLst>
                  <a:ext uri="{0D108BD9-81ED-4DB2-BD59-A6C34878D82A}">
                    <a16:rowId xmlns:a16="http://schemas.microsoft.com/office/drawing/2014/main" val="4119700218"/>
                  </a:ext>
                </a:extLst>
              </a:tr>
              <a:tr h="370840">
                <a:tc>
                  <a:txBody>
                    <a:bodyPr/>
                    <a:lstStyle/>
                    <a:p>
                      <a:r>
                        <a:rPr lang="en-GB" sz="1200" dirty="0"/>
                        <a:t>Service co-ordination</a:t>
                      </a:r>
                    </a:p>
                  </a:txBody>
                  <a:tcPr/>
                </a:tc>
                <a:extLst>
                  <a:ext uri="{0D108BD9-81ED-4DB2-BD59-A6C34878D82A}">
                    <a16:rowId xmlns:a16="http://schemas.microsoft.com/office/drawing/2014/main" val="2073207845"/>
                  </a:ext>
                </a:extLst>
              </a:tr>
            </a:tbl>
          </a:graphicData>
        </a:graphic>
      </p:graphicFrame>
      <p:graphicFrame>
        <p:nvGraphicFramePr>
          <p:cNvPr id="12" name="Table 7">
            <a:extLst>
              <a:ext uri="{FF2B5EF4-FFF2-40B4-BE49-F238E27FC236}">
                <a16:creationId xmlns:a16="http://schemas.microsoft.com/office/drawing/2014/main" id="{067826FB-3E0D-1941-F032-E4FCD1E69F14}"/>
              </a:ext>
            </a:extLst>
          </p:cNvPr>
          <p:cNvGraphicFramePr>
            <a:graphicFrameLocks noGrp="1"/>
          </p:cNvGraphicFramePr>
          <p:nvPr>
            <p:extLst>
              <p:ext uri="{D42A27DB-BD31-4B8C-83A1-F6EECF244321}">
                <p14:modId xmlns:p14="http://schemas.microsoft.com/office/powerpoint/2010/main" val="2636650299"/>
              </p:ext>
            </p:extLst>
          </p:nvPr>
        </p:nvGraphicFramePr>
        <p:xfrm>
          <a:off x="2042037" y="2118755"/>
          <a:ext cx="1413393" cy="3300722"/>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380652">
                <a:tc>
                  <a:txBody>
                    <a:bodyPr/>
                    <a:lstStyle/>
                    <a:p>
                      <a:r>
                        <a:rPr lang="en-GB" sz="1600" dirty="0"/>
                        <a:t>Q2</a:t>
                      </a:r>
                    </a:p>
                  </a:txBody>
                  <a:tcPr/>
                </a:tc>
                <a:extLst>
                  <a:ext uri="{0D108BD9-81ED-4DB2-BD59-A6C34878D82A}">
                    <a16:rowId xmlns:a16="http://schemas.microsoft.com/office/drawing/2014/main" val="1707448330"/>
                  </a:ext>
                </a:extLst>
              </a:tr>
              <a:tr h="469297">
                <a:tc>
                  <a:txBody>
                    <a:bodyPr/>
                    <a:lstStyle/>
                    <a:p>
                      <a:r>
                        <a:rPr lang="en-GB" sz="1200" b="0" dirty="0"/>
                        <a:t>Quality of treatment</a:t>
                      </a:r>
                    </a:p>
                  </a:txBody>
                  <a:tcPr>
                    <a:solidFill>
                      <a:schemeClr val="accent2">
                        <a:lumMod val="60000"/>
                        <a:lumOff val="40000"/>
                      </a:schemeClr>
                    </a:solidFill>
                  </a:tcPr>
                </a:tc>
                <a:extLst>
                  <a:ext uri="{0D108BD9-81ED-4DB2-BD59-A6C34878D82A}">
                    <a16:rowId xmlns:a16="http://schemas.microsoft.com/office/drawing/2014/main" val="717482471"/>
                  </a:ext>
                </a:extLst>
              </a:tr>
              <a:tr h="380652">
                <a:tc>
                  <a:txBody>
                    <a:bodyPr/>
                    <a:lstStyle/>
                    <a:p>
                      <a:r>
                        <a:rPr lang="en-GB" sz="1200" b="0" dirty="0"/>
                        <a:t>Staff Attitudes</a:t>
                      </a:r>
                    </a:p>
                  </a:txBody>
                  <a:tcPr>
                    <a:solidFill>
                      <a:schemeClr val="accent2">
                        <a:lumMod val="60000"/>
                        <a:lumOff val="40000"/>
                      </a:schemeClr>
                    </a:solidFill>
                  </a:tcPr>
                </a:tc>
                <a:extLst>
                  <a:ext uri="{0D108BD9-81ED-4DB2-BD59-A6C34878D82A}">
                    <a16:rowId xmlns:a16="http://schemas.microsoft.com/office/drawing/2014/main" val="4151436546"/>
                  </a:ext>
                </a:extLst>
              </a:tr>
              <a:tr h="1032453">
                <a:tc>
                  <a:txBody>
                    <a:bodyPr/>
                    <a:lstStyle/>
                    <a:p>
                      <a:r>
                        <a:rPr lang="en-GB" sz="1200" dirty="0"/>
                        <a:t>Communication with patients (treatment explanation, verbal advice)</a:t>
                      </a:r>
                    </a:p>
                  </a:txBody>
                  <a:tcPr/>
                </a:tc>
                <a:extLst>
                  <a:ext uri="{0D108BD9-81ED-4DB2-BD59-A6C34878D82A}">
                    <a16:rowId xmlns:a16="http://schemas.microsoft.com/office/drawing/2014/main" val="702797599"/>
                  </a:ext>
                </a:extLst>
              </a:tr>
              <a:tr h="380652">
                <a:tc>
                  <a:txBody>
                    <a:bodyPr/>
                    <a:lstStyle/>
                    <a:p>
                      <a:r>
                        <a:rPr lang="en-GB" sz="1200" dirty="0"/>
                        <a:t>Suitability</a:t>
                      </a:r>
                    </a:p>
                  </a:txBody>
                  <a:tcPr/>
                </a:tc>
                <a:extLst>
                  <a:ext uri="{0D108BD9-81ED-4DB2-BD59-A6C34878D82A}">
                    <a16:rowId xmlns:a16="http://schemas.microsoft.com/office/drawing/2014/main" val="4119700218"/>
                  </a:ext>
                </a:extLst>
              </a:tr>
              <a:tr h="657016">
                <a:tc>
                  <a:txBody>
                    <a:bodyPr/>
                    <a:lstStyle/>
                    <a:p>
                      <a:r>
                        <a:rPr lang="en-GB" sz="1200" dirty="0"/>
                        <a:t>Quality of Staff -  health professionals</a:t>
                      </a:r>
                    </a:p>
                  </a:txBody>
                  <a:tcPr/>
                </a:tc>
                <a:extLst>
                  <a:ext uri="{0D108BD9-81ED-4DB2-BD59-A6C34878D82A}">
                    <a16:rowId xmlns:a16="http://schemas.microsoft.com/office/drawing/2014/main" val="2073207845"/>
                  </a:ext>
                </a:extLst>
              </a:tr>
            </a:tbl>
          </a:graphicData>
        </a:graphic>
      </p:graphicFrame>
      <p:graphicFrame>
        <p:nvGraphicFramePr>
          <p:cNvPr id="13" name="Table 7">
            <a:extLst>
              <a:ext uri="{FF2B5EF4-FFF2-40B4-BE49-F238E27FC236}">
                <a16:creationId xmlns:a16="http://schemas.microsoft.com/office/drawing/2014/main" id="{046EDBB6-7D6A-CB2C-B29B-2A34D19A2C36}"/>
              </a:ext>
            </a:extLst>
          </p:cNvPr>
          <p:cNvGraphicFramePr>
            <a:graphicFrameLocks noGrp="1"/>
          </p:cNvGraphicFramePr>
          <p:nvPr>
            <p:extLst>
              <p:ext uri="{D42A27DB-BD31-4B8C-83A1-F6EECF244321}">
                <p14:modId xmlns:p14="http://schemas.microsoft.com/office/powerpoint/2010/main" val="3122141039"/>
              </p:ext>
            </p:extLst>
          </p:nvPr>
        </p:nvGraphicFramePr>
        <p:xfrm>
          <a:off x="3748323" y="2121459"/>
          <a:ext cx="1413393" cy="3298020"/>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549670">
                <a:tc>
                  <a:txBody>
                    <a:bodyPr/>
                    <a:lstStyle/>
                    <a:p>
                      <a:r>
                        <a:rPr lang="en-GB" sz="1600" dirty="0"/>
                        <a:t>Q3</a:t>
                      </a:r>
                    </a:p>
                  </a:txBody>
                  <a:tcPr/>
                </a:tc>
                <a:extLst>
                  <a:ext uri="{0D108BD9-81ED-4DB2-BD59-A6C34878D82A}">
                    <a16:rowId xmlns:a16="http://schemas.microsoft.com/office/drawing/2014/main" val="1707448330"/>
                  </a:ext>
                </a:extLst>
              </a:tr>
              <a:tr h="549670">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717482471"/>
                  </a:ext>
                </a:extLst>
              </a:tr>
              <a:tr h="549670">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4151436546"/>
                  </a:ext>
                </a:extLst>
              </a:tr>
              <a:tr h="549670">
                <a:tc>
                  <a:txBody>
                    <a:bodyPr/>
                    <a:lstStyle/>
                    <a:p>
                      <a:endParaRPr lang="en-GB" sz="1200" dirty="0"/>
                    </a:p>
                  </a:txBody>
                  <a:tcPr/>
                </a:tc>
                <a:extLst>
                  <a:ext uri="{0D108BD9-81ED-4DB2-BD59-A6C34878D82A}">
                    <a16:rowId xmlns:a16="http://schemas.microsoft.com/office/drawing/2014/main" val="702797599"/>
                  </a:ext>
                </a:extLst>
              </a:tr>
              <a:tr h="549670">
                <a:tc>
                  <a:txBody>
                    <a:bodyPr/>
                    <a:lstStyle/>
                    <a:p>
                      <a:endParaRPr lang="en-GB" sz="1200" dirty="0"/>
                    </a:p>
                  </a:txBody>
                  <a:tcPr/>
                </a:tc>
                <a:extLst>
                  <a:ext uri="{0D108BD9-81ED-4DB2-BD59-A6C34878D82A}">
                    <a16:rowId xmlns:a16="http://schemas.microsoft.com/office/drawing/2014/main" val="4119700218"/>
                  </a:ext>
                </a:extLst>
              </a:tr>
              <a:tr h="549670">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4" name="Table 7">
            <a:extLst>
              <a:ext uri="{FF2B5EF4-FFF2-40B4-BE49-F238E27FC236}">
                <a16:creationId xmlns:a16="http://schemas.microsoft.com/office/drawing/2014/main" id="{2429C779-92A2-93E6-52BF-5D1AF02D01E7}"/>
              </a:ext>
            </a:extLst>
          </p:cNvPr>
          <p:cNvGraphicFramePr>
            <a:graphicFrameLocks noGrp="1"/>
          </p:cNvGraphicFramePr>
          <p:nvPr>
            <p:extLst>
              <p:ext uri="{D42A27DB-BD31-4B8C-83A1-F6EECF244321}">
                <p14:modId xmlns:p14="http://schemas.microsoft.com/office/powerpoint/2010/main" val="1304873945"/>
              </p:ext>
            </p:extLst>
          </p:nvPr>
        </p:nvGraphicFramePr>
        <p:xfrm>
          <a:off x="5358930" y="2143045"/>
          <a:ext cx="1413393" cy="3276432"/>
        </p:xfrm>
        <a:graphic>
          <a:graphicData uri="http://schemas.openxmlformats.org/drawingml/2006/table">
            <a:tbl>
              <a:tblPr firstRow="1" bandRow="1">
                <a:tableStyleId>{21E4AEA4-8DFA-4A89-87EB-49C32662AFE0}</a:tableStyleId>
              </a:tblPr>
              <a:tblGrid>
                <a:gridCol w="1413393">
                  <a:extLst>
                    <a:ext uri="{9D8B030D-6E8A-4147-A177-3AD203B41FA5}">
                      <a16:colId xmlns:a16="http://schemas.microsoft.com/office/drawing/2014/main" val="684232445"/>
                    </a:ext>
                  </a:extLst>
                </a:gridCol>
              </a:tblGrid>
              <a:tr h="546072">
                <a:tc>
                  <a:txBody>
                    <a:bodyPr/>
                    <a:lstStyle/>
                    <a:p>
                      <a:r>
                        <a:rPr lang="en-GB" sz="1600" dirty="0"/>
                        <a:t>Q4</a:t>
                      </a:r>
                    </a:p>
                  </a:txBody>
                  <a:tcPr/>
                </a:tc>
                <a:extLst>
                  <a:ext uri="{0D108BD9-81ED-4DB2-BD59-A6C34878D82A}">
                    <a16:rowId xmlns:a16="http://schemas.microsoft.com/office/drawing/2014/main" val="1707448330"/>
                  </a:ext>
                </a:extLst>
              </a:tr>
              <a:tr h="546072">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717482471"/>
                  </a:ext>
                </a:extLst>
              </a:tr>
              <a:tr h="546072">
                <a:tc>
                  <a:txBody>
                    <a:bodyPr/>
                    <a:lstStyle/>
                    <a:p>
                      <a:endParaRPr lang="en-GB" sz="1200" b="0" dirty="0"/>
                    </a:p>
                  </a:txBody>
                  <a:tcPr>
                    <a:solidFill>
                      <a:schemeClr val="accent2">
                        <a:lumMod val="60000"/>
                        <a:lumOff val="40000"/>
                      </a:schemeClr>
                    </a:solidFill>
                  </a:tcPr>
                </a:tc>
                <a:extLst>
                  <a:ext uri="{0D108BD9-81ED-4DB2-BD59-A6C34878D82A}">
                    <a16:rowId xmlns:a16="http://schemas.microsoft.com/office/drawing/2014/main" val="4151436546"/>
                  </a:ext>
                </a:extLst>
              </a:tr>
              <a:tr h="546072">
                <a:tc>
                  <a:txBody>
                    <a:bodyPr/>
                    <a:lstStyle/>
                    <a:p>
                      <a:endParaRPr lang="en-GB" sz="1200" dirty="0"/>
                    </a:p>
                  </a:txBody>
                  <a:tcPr/>
                </a:tc>
                <a:extLst>
                  <a:ext uri="{0D108BD9-81ED-4DB2-BD59-A6C34878D82A}">
                    <a16:rowId xmlns:a16="http://schemas.microsoft.com/office/drawing/2014/main" val="702797599"/>
                  </a:ext>
                </a:extLst>
              </a:tr>
              <a:tr h="546072">
                <a:tc>
                  <a:txBody>
                    <a:bodyPr/>
                    <a:lstStyle/>
                    <a:p>
                      <a:endParaRPr lang="en-GB" sz="1200" dirty="0"/>
                    </a:p>
                  </a:txBody>
                  <a:tcPr/>
                </a:tc>
                <a:extLst>
                  <a:ext uri="{0D108BD9-81ED-4DB2-BD59-A6C34878D82A}">
                    <a16:rowId xmlns:a16="http://schemas.microsoft.com/office/drawing/2014/main" val="4119700218"/>
                  </a:ext>
                </a:extLst>
              </a:tr>
              <a:tr h="546072">
                <a:tc>
                  <a:txBody>
                    <a:bodyPr/>
                    <a:lstStyle/>
                    <a:p>
                      <a:endParaRPr lang="en-GB" sz="1200" dirty="0"/>
                    </a:p>
                  </a:txBody>
                  <a:tcPr/>
                </a:tc>
                <a:extLst>
                  <a:ext uri="{0D108BD9-81ED-4DB2-BD59-A6C34878D82A}">
                    <a16:rowId xmlns:a16="http://schemas.microsoft.com/office/drawing/2014/main" val="2073207845"/>
                  </a:ext>
                </a:extLst>
              </a:tr>
            </a:tbl>
          </a:graphicData>
        </a:graphic>
      </p:graphicFrame>
      <p:graphicFrame>
        <p:nvGraphicFramePr>
          <p:cNvPr id="16" name="Table 7">
            <a:extLst>
              <a:ext uri="{FF2B5EF4-FFF2-40B4-BE49-F238E27FC236}">
                <a16:creationId xmlns:a16="http://schemas.microsoft.com/office/drawing/2014/main" id="{978DE327-43B7-1BB5-D626-499CFA3B3C16}"/>
              </a:ext>
            </a:extLst>
          </p:cNvPr>
          <p:cNvGraphicFramePr>
            <a:graphicFrameLocks noGrp="1"/>
          </p:cNvGraphicFramePr>
          <p:nvPr>
            <p:extLst>
              <p:ext uri="{D42A27DB-BD31-4B8C-83A1-F6EECF244321}">
                <p14:modId xmlns:p14="http://schemas.microsoft.com/office/powerpoint/2010/main" val="3968422192"/>
              </p:ext>
            </p:extLst>
          </p:nvPr>
        </p:nvGraphicFramePr>
        <p:xfrm>
          <a:off x="441392" y="6023416"/>
          <a:ext cx="1354440" cy="3754120"/>
        </p:xfrm>
        <a:graphic>
          <a:graphicData uri="http://schemas.openxmlformats.org/drawingml/2006/table">
            <a:tbl>
              <a:tblPr firstRow="1" bandRow="1">
                <a:tableStyleId>{5C22544A-7EE6-4342-B048-85BDC9FD1C3A}</a:tableStyleId>
              </a:tblPr>
              <a:tblGrid>
                <a:gridCol w="1354440">
                  <a:extLst>
                    <a:ext uri="{9D8B030D-6E8A-4147-A177-3AD203B41FA5}">
                      <a16:colId xmlns:a16="http://schemas.microsoft.com/office/drawing/2014/main" val="684232445"/>
                    </a:ext>
                  </a:extLst>
                </a:gridCol>
              </a:tblGrid>
              <a:tr h="370840">
                <a:tc>
                  <a:txBody>
                    <a:bodyPr/>
                    <a:lstStyle/>
                    <a:p>
                      <a:r>
                        <a:rPr lang="en-GB" sz="1600" dirty="0"/>
                        <a:t>Q1</a:t>
                      </a:r>
                    </a:p>
                  </a:txBody>
                  <a:tcPr/>
                </a:tc>
                <a:extLst>
                  <a:ext uri="{0D108BD9-81ED-4DB2-BD59-A6C34878D82A}">
                    <a16:rowId xmlns:a16="http://schemas.microsoft.com/office/drawing/2014/main" val="1707448330"/>
                  </a:ext>
                </a:extLst>
              </a:tr>
              <a:tr h="370840">
                <a:tc>
                  <a:txBody>
                    <a:bodyPr/>
                    <a:lstStyle/>
                    <a:p>
                      <a:r>
                        <a:rPr lang="en-GB" sz="1200" dirty="0"/>
                        <a:t>Waiting Times (punctuality and queueing on arrival)</a:t>
                      </a:r>
                    </a:p>
                  </a:txBody>
                  <a:tcPr/>
                </a:tc>
                <a:extLst>
                  <a:ext uri="{0D108BD9-81ED-4DB2-BD59-A6C34878D82A}">
                    <a16:rowId xmlns:a16="http://schemas.microsoft.com/office/drawing/2014/main" val="717482471"/>
                  </a:ext>
                </a:extLst>
              </a:tr>
              <a:tr h="370840">
                <a:tc>
                  <a:txBody>
                    <a:bodyPr/>
                    <a:lstStyle/>
                    <a:p>
                      <a:r>
                        <a:rPr lang="en-GB" sz="1200" b="0" dirty="0"/>
                        <a:t>Appointment availability</a:t>
                      </a:r>
                    </a:p>
                  </a:txBody>
                  <a:tcPr>
                    <a:solidFill>
                      <a:schemeClr val="accent1">
                        <a:lumMod val="60000"/>
                        <a:lumOff val="40000"/>
                      </a:schemeClr>
                    </a:solidFill>
                  </a:tcPr>
                </a:tc>
                <a:extLst>
                  <a:ext uri="{0D108BD9-81ED-4DB2-BD59-A6C34878D82A}">
                    <a16:rowId xmlns:a16="http://schemas.microsoft.com/office/drawing/2014/main" val="4151436546"/>
                  </a:ext>
                </a:extLst>
              </a:tr>
              <a:tr h="370840">
                <a:tc>
                  <a:txBody>
                    <a:bodyPr/>
                    <a:lstStyle/>
                    <a:p>
                      <a:r>
                        <a:rPr lang="en-GB" sz="1200" dirty="0"/>
                        <a:t>Communication between services</a:t>
                      </a:r>
                    </a:p>
                  </a:txBody>
                  <a:tcPr/>
                </a:tc>
                <a:extLst>
                  <a:ext uri="{0D108BD9-81ED-4DB2-BD59-A6C34878D82A}">
                    <a16:rowId xmlns:a16="http://schemas.microsoft.com/office/drawing/2014/main" val="702797599"/>
                  </a:ext>
                </a:extLst>
              </a:tr>
              <a:tr h="370840">
                <a:tc>
                  <a:txBody>
                    <a:bodyPr/>
                    <a:lstStyle/>
                    <a:p>
                      <a:r>
                        <a:rPr lang="en-GB" sz="1200" b="0" dirty="0"/>
                        <a:t>Booking appointments</a:t>
                      </a:r>
                    </a:p>
                  </a:txBody>
                  <a:tcPr>
                    <a:solidFill>
                      <a:schemeClr val="accent1">
                        <a:lumMod val="60000"/>
                        <a:lumOff val="40000"/>
                      </a:schemeClr>
                    </a:solidFill>
                  </a:tcPr>
                </a:tc>
                <a:extLst>
                  <a:ext uri="{0D108BD9-81ED-4DB2-BD59-A6C34878D82A}">
                    <a16:rowId xmlns:a16="http://schemas.microsoft.com/office/drawing/2014/main" val="4119700218"/>
                  </a:ext>
                </a:extLst>
              </a:tr>
              <a:tr h="370840">
                <a:tc>
                  <a:txBody>
                    <a:bodyPr/>
                    <a:lstStyle/>
                    <a:p>
                      <a:r>
                        <a:rPr lang="en-GB" sz="1200" dirty="0"/>
                        <a:t>Communication with patients (treatment explanation, verbal advice)</a:t>
                      </a:r>
                    </a:p>
                  </a:txBody>
                  <a:tcPr/>
                </a:tc>
                <a:extLst>
                  <a:ext uri="{0D108BD9-81ED-4DB2-BD59-A6C34878D82A}">
                    <a16:rowId xmlns:a16="http://schemas.microsoft.com/office/drawing/2014/main" val="2073207845"/>
                  </a:ext>
                </a:extLst>
              </a:tr>
            </a:tbl>
          </a:graphicData>
        </a:graphic>
      </p:graphicFrame>
      <p:graphicFrame>
        <p:nvGraphicFramePr>
          <p:cNvPr id="17" name="Table 7">
            <a:extLst>
              <a:ext uri="{FF2B5EF4-FFF2-40B4-BE49-F238E27FC236}">
                <a16:creationId xmlns:a16="http://schemas.microsoft.com/office/drawing/2014/main" id="{2EDE9BB7-7A78-30C4-A3BC-337314005E04}"/>
              </a:ext>
            </a:extLst>
          </p:cNvPr>
          <p:cNvGraphicFramePr>
            <a:graphicFrameLocks noGrp="1"/>
          </p:cNvGraphicFramePr>
          <p:nvPr>
            <p:extLst>
              <p:ext uri="{D42A27DB-BD31-4B8C-83A1-F6EECF244321}">
                <p14:modId xmlns:p14="http://schemas.microsoft.com/office/powerpoint/2010/main" val="1923864179"/>
              </p:ext>
            </p:extLst>
          </p:nvPr>
        </p:nvGraphicFramePr>
        <p:xfrm>
          <a:off x="2051998" y="6023416"/>
          <a:ext cx="1413393" cy="3754121"/>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410871">
                <a:tc>
                  <a:txBody>
                    <a:bodyPr/>
                    <a:lstStyle/>
                    <a:p>
                      <a:r>
                        <a:rPr lang="en-GB" sz="1600" dirty="0"/>
                        <a:t>Q2</a:t>
                      </a:r>
                    </a:p>
                  </a:txBody>
                  <a:tcPr/>
                </a:tc>
                <a:extLst>
                  <a:ext uri="{0D108BD9-81ED-4DB2-BD59-A6C34878D82A}">
                    <a16:rowId xmlns:a16="http://schemas.microsoft.com/office/drawing/2014/main" val="1707448330"/>
                  </a:ext>
                </a:extLst>
              </a:tr>
              <a:tr h="911796">
                <a:tc>
                  <a:txBody>
                    <a:bodyPr/>
                    <a:lstStyle/>
                    <a:p>
                      <a:r>
                        <a:rPr lang="en-GB" sz="1200" dirty="0"/>
                        <a:t>Waiting Times (punctuality and queueing on arrival)</a:t>
                      </a:r>
                    </a:p>
                  </a:txBody>
                  <a:tcPr/>
                </a:tc>
                <a:extLst>
                  <a:ext uri="{0D108BD9-81ED-4DB2-BD59-A6C34878D82A}">
                    <a16:rowId xmlns:a16="http://schemas.microsoft.com/office/drawing/2014/main" val="717482471"/>
                  </a:ext>
                </a:extLst>
              </a:tr>
              <a:tr h="50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Appointment availability</a:t>
                      </a:r>
                    </a:p>
                  </a:txBody>
                  <a:tcPr>
                    <a:solidFill>
                      <a:schemeClr val="accent1">
                        <a:lumMod val="60000"/>
                        <a:lumOff val="40000"/>
                      </a:schemeClr>
                    </a:solidFill>
                  </a:tcPr>
                </a:tc>
                <a:extLst>
                  <a:ext uri="{0D108BD9-81ED-4DB2-BD59-A6C34878D82A}">
                    <a16:rowId xmlns:a16="http://schemas.microsoft.com/office/drawing/2014/main" val="4151436546"/>
                  </a:ext>
                </a:extLst>
              </a:tr>
              <a:tr h="50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Staffing levels(Staff) </a:t>
                      </a:r>
                    </a:p>
                  </a:txBody>
                  <a:tcPr/>
                </a:tc>
                <a:extLst>
                  <a:ext uri="{0D108BD9-81ED-4DB2-BD59-A6C34878D82A}">
                    <a16:rowId xmlns:a16="http://schemas.microsoft.com/office/drawing/2014/main" val="702797599"/>
                  </a:ext>
                </a:extLst>
              </a:tr>
              <a:tr h="709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Getting through on the telephone</a:t>
                      </a:r>
                    </a:p>
                  </a:txBody>
                  <a:tcPr/>
                </a:tc>
                <a:extLst>
                  <a:ext uri="{0D108BD9-81ED-4DB2-BD59-A6C34878D82A}">
                    <a16:rowId xmlns:a16="http://schemas.microsoft.com/office/drawing/2014/main" val="4119700218"/>
                  </a:ext>
                </a:extLst>
              </a:tr>
              <a:tr h="709174">
                <a:tc>
                  <a:txBody>
                    <a:bodyPr/>
                    <a:lstStyle/>
                    <a:p>
                      <a:r>
                        <a:rPr lang="en-GB" sz="1200" dirty="0"/>
                        <a:t>Communication between services</a:t>
                      </a:r>
                    </a:p>
                  </a:txBody>
                  <a:tcPr/>
                </a:tc>
                <a:extLst>
                  <a:ext uri="{0D108BD9-81ED-4DB2-BD59-A6C34878D82A}">
                    <a16:rowId xmlns:a16="http://schemas.microsoft.com/office/drawing/2014/main" val="2073207845"/>
                  </a:ext>
                </a:extLst>
              </a:tr>
            </a:tbl>
          </a:graphicData>
        </a:graphic>
      </p:graphicFrame>
      <p:graphicFrame>
        <p:nvGraphicFramePr>
          <p:cNvPr id="18" name="Table 7">
            <a:extLst>
              <a:ext uri="{FF2B5EF4-FFF2-40B4-BE49-F238E27FC236}">
                <a16:creationId xmlns:a16="http://schemas.microsoft.com/office/drawing/2014/main" id="{D6D8D98A-E1D5-82BE-E0B0-9B704498720C}"/>
              </a:ext>
            </a:extLst>
          </p:cNvPr>
          <p:cNvGraphicFramePr>
            <a:graphicFrameLocks noGrp="1"/>
          </p:cNvGraphicFramePr>
          <p:nvPr>
            <p:extLst>
              <p:ext uri="{D42A27DB-BD31-4B8C-83A1-F6EECF244321}">
                <p14:modId xmlns:p14="http://schemas.microsoft.com/office/powerpoint/2010/main" val="714769215"/>
              </p:ext>
            </p:extLst>
          </p:nvPr>
        </p:nvGraphicFramePr>
        <p:xfrm>
          <a:off x="3721557" y="6023416"/>
          <a:ext cx="1413393" cy="3754118"/>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654059">
                <a:tc>
                  <a:txBody>
                    <a:bodyPr/>
                    <a:lstStyle/>
                    <a:p>
                      <a:r>
                        <a:rPr lang="en-GB" sz="1600" dirty="0"/>
                        <a:t>Q3</a:t>
                      </a:r>
                    </a:p>
                  </a:txBody>
                  <a:tcPr/>
                </a:tc>
                <a:extLst>
                  <a:ext uri="{0D108BD9-81ED-4DB2-BD59-A6C34878D82A}">
                    <a16:rowId xmlns:a16="http://schemas.microsoft.com/office/drawing/2014/main" val="1707448330"/>
                  </a:ext>
                </a:extLst>
              </a:tr>
              <a:tr h="654059">
                <a:tc>
                  <a:txBody>
                    <a:bodyPr/>
                    <a:lstStyle/>
                    <a:p>
                      <a:endParaRPr lang="en-GB" sz="1200" dirty="0"/>
                    </a:p>
                  </a:txBody>
                  <a:tcPr/>
                </a:tc>
                <a:extLst>
                  <a:ext uri="{0D108BD9-81ED-4DB2-BD59-A6C34878D82A}">
                    <a16:rowId xmlns:a16="http://schemas.microsoft.com/office/drawing/2014/main" val="717482471"/>
                  </a:ext>
                </a:extLst>
              </a:tr>
              <a:tr h="654059">
                <a:tc>
                  <a:txBody>
                    <a:bodyPr/>
                    <a:lstStyle/>
                    <a:p>
                      <a:endParaRPr lang="en-GB" sz="1200" dirty="0"/>
                    </a:p>
                  </a:txBody>
                  <a:tcPr/>
                </a:tc>
                <a:extLst>
                  <a:ext uri="{0D108BD9-81ED-4DB2-BD59-A6C34878D82A}">
                    <a16:rowId xmlns:a16="http://schemas.microsoft.com/office/drawing/2014/main" val="4151436546"/>
                  </a:ext>
                </a:extLst>
              </a:tr>
              <a:tr h="654059">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702797599"/>
                  </a:ext>
                </a:extLst>
              </a:tr>
              <a:tr h="654059">
                <a:tc>
                  <a:txBody>
                    <a:bodyPr/>
                    <a:lstStyle/>
                    <a:p>
                      <a:endParaRPr lang="en-GB" sz="1200" dirty="0"/>
                    </a:p>
                  </a:txBody>
                  <a:tcPr/>
                </a:tc>
                <a:extLst>
                  <a:ext uri="{0D108BD9-81ED-4DB2-BD59-A6C34878D82A}">
                    <a16:rowId xmlns:a16="http://schemas.microsoft.com/office/drawing/2014/main" val="4119700218"/>
                  </a:ext>
                </a:extLst>
              </a:tr>
              <a:tr h="483823">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2073207845"/>
                  </a:ext>
                </a:extLst>
              </a:tr>
            </a:tbl>
          </a:graphicData>
        </a:graphic>
      </p:graphicFrame>
      <p:graphicFrame>
        <p:nvGraphicFramePr>
          <p:cNvPr id="19" name="Table 7">
            <a:extLst>
              <a:ext uri="{FF2B5EF4-FFF2-40B4-BE49-F238E27FC236}">
                <a16:creationId xmlns:a16="http://schemas.microsoft.com/office/drawing/2014/main" id="{ECE753BD-B20E-FF6A-5731-1D91D83DC963}"/>
              </a:ext>
            </a:extLst>
          </p:cNvPr>
          <p:cNvGraphicFramePr>
            <a:graphicFrameLocks noGrp="1"/>
          </p:cNvGraphicFramePr>
          <p:nvPr>
            <p:extLst>
              <p:ext uri="{D42A27DB-BD31-4B8C-83A1-F6EECF244321}">
                <p14:modId xmlns:p14="http://schemas.microsoft.com/office/powerpoint/2010/main" val="1441095454"/>
              </p:ext>
            </p:extLst>
          </p:nvPr>
        </p:nvGraphicFramePr>
        <p:xfrm>
          <a:off x="5332164" y="6023415"/>
          <a:ext cx="1413393" cy="3754116"/>
        </p:xfrm>
        <a:graphic>
          <a:graphicData uri="http://schemas.openxmlformats.org/drawingml/2006/table">
            <a:tbl>
              <a:tblPr firstRow="1" bandRow="1">
                <a:tableStyleId>{5C22544A-7EE6-4342-B048-85BDC9FD1C3A}</a:tableStyleId>
              </a:tblPr>
              <a:tblGrid>
                <a:gridCol w="1413393">
                  <a:extLst>
                    <a:ext uri="{9D8B030D-6E8A-4147-A177-3AD203B41FA5}">
                      <a16:colId xmlns:a16="http://schemas.microsoft.com/office/drawing/2014/main" val="684232445"/>
                    </a:ext>
                  </a:extLst>
                </a:gridCol>
              </a:tblGrid>
              <a:tr h="625686">
                <a:tc>
                  <a:txBody>
                    <a:bodyPr/>
                    <a:lstStyle/>
                    <a:p>
                      <a:r>
                        <a:rPr lang="en-GB" sz="1600" dirty="0"/>
                        <a:t>Q4</a:t>
                      </a:r>
                    </a:p>
                  </a:txBody>
                  <a:tcPr/>
                </a:tc>
                <a:extLst>
                  <a:ext uri="{0D108BD9-81ED-4DB2-BD59-A6C34878D82A}">
                    <a16:rowId xmlns:a16="http://schemas.microsoft.com/office/drawing/2014/main" val="1707448330"/>
                  </a:ext>
                </a:extLst>
              </a:tr>
              <a:tr h="625686">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717482471"/>
                  </a:ext>
                </a:extLst>
              </a:tr>
              <a:tr h="625686">
                <a:tc>
                  <a:txBody>
                    <a:bodyPr/>
                    <a:lstStyle/>
                    <a:p>
                      <a:endParaRPr lang="en-GB" sz="1200" b="0" dirty="0"/>
                    </a:p>
                  </a:txBody>
                  <a:tcPr>
                    <a:solidFill>
                      <a:schemeClr val="accent1">
                        <a:lumMod val="60000"/>
                        <a:lumOff val="40000"/>
                      </a:schemeClr>
                    </a:solidFill>
                  </a:tcPr>
                </a:tc>
                <a:extLst>
                  <a:ext uri="{0D108BD9-81ED-4DB2-BD59-A6C34878D82A}">
                    <a16:rowId xmlns:a16="http://schemas.microsoft.com/office/drawing/2014/main" val="4151436546"/>
                  </a:ext>
                </a:extLst>
              </a:tr>
              <a:tr h="625686">
                <a:tc>
                  <a:txBody>
                    <a:bodyPr/>
                    <a:lstStyle/>
                    <a:p>
                      <a:endParaRPr lang="en-GB" sz="1200" dirty="0"/>
                    </a:p>
                  </a:txBody>
                  <a:tcPr/>
                </a:tc>
                <a:extLst>
                  <a:ext uri="{0D108BD9-81ED-4DB2-BD59-A6C34878D82A}">
                    <a16:rowId xmlns:a16="http://schemas.microsoft.com/office/drawing/2014/main" val="702797599"/>
                  </a:ext>
                </a:extLst>
              </a:tr>
              <a:tr h="625686">
                <a:tc>
                  <a:txBody>
                    <a:bodyPr/>
                    <a:lstStyle/>
                    <a:p>
                      <a:endParaRPr lang="en-GB" sz="1200" dirty="0"/>
                    </a:p>
                  </a:txBody>
                  <a:tcPr/>
                </a:tc>
                <a:extLst>
                  <a:ext uri="{0D108BD9-81ED-4DB2-BD59-A6C34878D82A}">
                    <a16:rowId xmlns:a16="http://schemas.microsoft.com/office/drawing/2014/main" val="4119700218"/>
                  </a:ext>
                </a:extLst>
              </a:tr>
              <a:tr h="625686">
                <a:tc>
                  <a:txBody>
                    <a:bodyPr/>
                    <a:lstStyle/>
                    <a:p>
                      <a:endParaRPr lang="en-GB" sz="1200" dirty="0"/>
                    </a:p>
                  </a:txBody>
                  <a:tcPr/>
                </a:tc>
                <a:extLst>
                  <a:ext uri="{0D108BD9-81ED-4DB2-BD59-A6C34878D82A}">
                    <a16:rowId xmlns:a16="http://schemas.microsoft.com/office/drawing/2014/main" val="2073207845"/>
                  </a:ext>
                </a:extLst>
              </a:tr>
            </a:tbl>
          </a:graphicData>
        </a:graphic>
      </p:graphicFrame>
    </p:spTree>
    <p:extLst>
      <p:ext uri="{BB962C8B-B14F-4D97-AF65-F5344CB8AC3E}">
        <p14:creationId xmlns:p14="http://schemas.microsoft.com/office/powerpoint/2010/main" val="38869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40552" y="382544"/>
            <a:ext cx="581000" cy="360000"/>
          </a:xfrm>
        </p:spPr>
        <p:txBody>
          <a:bodyPr/>
          <a:lstStyle/>
          <a:p>
            <a:fld id="{9295DF58-4118-4551-8C61-1A7ED177FA2D}" type="slidenum">
              <a:rPr lang="en-GB" noProof="0" smtClean="0"/>
              <a:pPr/>
              <a:t>4</a:t>
            </a:fld>
            <a:endParaRPr lang="en-GB" noProof="0" dirty="0"/>
          </a:p>
        </p:txBody>
      </p:sp>
      <p:sp>
        <p:nvSpPr>
          <p:cNvPr id="4" name="TextBox 3">
            <a:extLst>
              <a:ext uri="{FF2B5EF4-FFF2-40B4-BE49-F238E27FC236}">
                <a16:creationId xmlns:a16="http://schemas.microsoft.com/office/drawing/2014/main" id="{ED413599-3CB4-5F51-4EFA-2BC5DABC10B4}"/>
              </a:ext>
            </a:extLst>
          </p:cNvPr>
          <p:cNvSpPr txBox="1"/>
          <p:nvPr/>
        </p:nvSpPr>
        <p:spPr>
          <a:xfrm>
            <a:off x="436448" y="742544"/>
            <a:ext cx="5976998" cy="8556188"/>
          </a:xfrm>
          <a:prstGeom prst="rect">
            <a:avLst/>
          </a:prstGeom>
          <a:noFill/>
        </p:spPr>
        <p:txBody>
          <a:bodyPr wrap="square" rtlCol="0">
            <a:spAutoFit/>
          </a:bodyPr>
          <a:lstStyle/>
          <a:p>
            <a:r>
              <a:rPr lang="en-GB" sz="3200" b="1" dirty="0">
                <a:solidFill>
                  <a:srgbClr val="D83C8E"/>
                </a:solidFill>
                <a:latin typeface="+mj-lt"/>
              </a:rPr>
              <a:t>Layout of the report</a:t>
            </a:r>
          </a:p>
          <a:p>
            <a:r>
              <a:rPr lang="en-GB" sz="1200" dirty="0"/>
              <a:t>This report is broken down into three key sections:</a:t>
            </a:r>
          </a:p>
          <a:p>
            <a:pPr marL="171450" indent="-171450">
              <a:buFont typeface="Arial" panose="020B0604020202020204" pitchFamily="34" charset="0"/>
              <a:buChar char="•"/>
            </a:pPr>
            <a:r>
              <a:rPr lang="en-GB" sz="1200" dirty="0">
                <a:solidFill>
                  <a:srgbClr val="D83C8E"/>
                </a:solidFill>
              </a:rPr>
              <a:t>Quarterly snapshot</a:t>
            </a:r>
          </a:p>
          <a:p>
            <a:pPr marL="171450" indent="-171450">
              <a:buFont typeface="Arial" panose="020B0604020202020204" pitchFamily="34" charset="0"/>
              <a:buChar char="•"/>
            </a:pPr>
            <a:r>
              <a:rPr lang="en-GB" sz="1200" dirty="0">
                <a:solidFill>
                  <a:srgbClr val="D83C8E"/>
                </a:solidFill>
              </a:rPr>
              <a:t>Experiences of GP Practices</a:t>
            </a:r>
          </a:p>
          <a:p>
            <a:pPr marL="171450" indent="-171450">
              <a:buFont typeface="Arial" panose="020B0604020202020204" pitchFamily="34" charset="0"/>
              <a:buChar char="•"/>
            </a:pPr>
            <a:r>
              <a:rPr lang="en-GB" sz="1200" dirty="0">
                <a:solidFill>
                  <a:srgbClr val="D83C8E"/>
                </a:solidFill>
              </a:rPr>
              <a:t>Experiences of Hospital Services</a:t>
            </a:r>
          </a:p>
          <a:p>
            <a:pPr marL="171450" indent="-171450">
              <a:buFont typeface="Arial" panose="020B0604020202020204" pitchFamily="34" charset="0"/>
              <a:buChar char="•"/>
            </a:pPr>
            <a:endParaRPr lang="en-GB" sz="1200" dirty="0">
              <a:solidFill>
                <a:srgbClr val="004C6B"/>
              </a:solidFill>
            </a:endParaRPr>
          </a:p>
          <a:p>
            <a:r>
              <a:rPr lang="en-GB" sz="1200" dirty="0">
                <a:solidFill>
                  <a:srgbClr val="004C6B"/>
                </a:solidFill>
              </a:rPr>
              <a:t>The Quarterly snapshot highlights the number of reviews we have collected about local services in the last three months and how residents/patients rated their overall experiences.</a:t>
            </a:r>
            <a:br>
              <a:rPr lang="en-GB" sz="1200" dirty="0">
                <a:solidFill>
                  <a:srgbClr val="004C6B"/>
                </a:solidFill>
              </a:rPr>
            </a:br>
            <a:br>
              <a:rPr lang="en-GB" sz="1200" dirty="0">
                <a:solidFill>
                  <a:srgbClr val="004C6B"/>
                </a:solidFill>
              </a:rPr>
            </a:br>
            <a:r>
              <a:rPr lang="en-GB" sz="1200" dirty="0">
                <a:solidFill>
                  <a:srgbClr val="004C6B"/>
                </a:solidFill>
              </a:rPr>
              <a:t>GPs and Hospitals have dedicated sections as we ask specific questions about these services when carrying out engagement. They are the top two services about which we receive the most feedback. </a:t>
            </a:r>
          </a:p>
          <a:p>
            <a:endParaRPr lang="en-GB" sz="1200" dirty="0">
              <a:solidFill>
                <a:srgbClr val="004C6B"/>
              </a:solidFill>
            </a:endParaRPr>
          </a:p>
          <a:p>
            <a:r>
              <a:rPr lang="en-GB" sz="1200" dirty="0">
                <a:solidFill>
                  <a:srgbClr val="004C6B"/>
                </a:solidFill>
              </a:rPr>
              <a:t>The GP and Hospital chapters start with some example comments, giving a flavour of both the positive and negative feedback we hear from local people. The next section is summary findings, which includes good practice, areas of improvement and recommendations. This is then followed by a final section, capturing the full data set of quantitative and qualitative analysis, a further PCN/Trust breakdowns and an equality analysis page. </a:t>
            </a:r>
          </a:p>
          <a:p>
            <a:endParaRPr lang="en-GB" sz="1200" dirty="0">
              <a:solidFill>
                <a:srgbClr val="004C6B"/>
              </a:solidFill>
            </a:endParaRPr>
          </a:p>
          <a:p>
            <a:r>
              <a:rPr lang="en-GB" sz="1200" dirty="0">
                <a:solidFill>
                  <a:srgbClr val="004C6B"/>
                </a:solidFill>
              </a:rPr>
              <a:t>It is important to note that the summary findings are shaped by all data streams.</a:t>
            </a:r>
          </a:p>
          <a:p>
            <a:endParaRPr lang="en-GB" dirty="0">
              <a:solidFill>
                <a:srgbClr val="004C6B"/>
              </a:solidFill>
            </a:endParaRPr>
          </a:p>
          <a:p>
            <a:r>
              <a:rPr lang="en-GB" b="1" dirty="0">
                <a:solidFill>
                  <a:srgbClr val="D83C8E"/>
                </a:solidFill>
                <a:latin typeface="+mj-lt"/>
              </a:rPr>
              <a:t>How we use our report</a:t>
            </a:r>
            <a:endParaRPr lang="en-GB" sz="1200" dirty="0">
              <a:solidFill>
                <a:srgbClr val="004C6B"/>
              </a:solidFill>
            </a:endParaRPr>
          </a:p>
          <a:p>
            <a:r>
              <a:rPr lang="en-GB" sz="1200" dirty="0">
                <a:solidFill>
                  <a:srgbClr val="004C6B"/>
                </a:solidFill>
              </a:rPr>
              <a:t>Our local Healthwatch has representation across various meetings, boards and committees across the borough where we share the findings of this report.</a:t>
            </a:r>
          </a:p>
          <a:p>
            <a:endParaRPr lang="en-GB" sz="1200" dirty="0">
              <a:solidFill>
                <a:srgbClr val="004C6B"/>
              </a:solidFill>
            </a:endParaRPr>
          </a:p>
          <a:p>
            <a:r>
              <a:rPr lang="en-GB" sz="1200" dirty="0">
                <a:solidFill>
                  <a:srgbClr val="004C6B"/>
                </a:solidFill>
              </a:rPr>
              <a:t>We ask local partners to respond to the findings and recommendations in our report and outline what actions they will take to improve health and care based off what people have told us.</a:t>
            </a:r>
          </a:p>
          <a:p>
            <a:endParaRPr lang="en-GB" sz="1200" dirty="0">
              <a:solidFill>
                <a:srgbClr val="004C6B"/>
              </a:solidFill>
            </a:endParaRPr>
          </a:p>
          <a:p>
            <a:endParaRPr lang="en-GB" sz="1200" dirty="0">
              <a:solidFill>
                <a:srgbClr val="004C6B"/>
              </a:solidFill>
            </a:endParaRPr>
          </a:p>
          <a:p>
            <a:r>
              <a:rPr lang="en-GB" b="1" dirty="0">
                <a:solidFill>
                  <a:srgbClr val="D83C8E"/>
                </a:solidFill>
                <a:latin typeface="+mj-lt"/>
              </a:rPr>
              <a:t>Additional Deep Dives</a:t>
            </a:r>
            <a:endParaRPr lang="en-GB" sz="1200" dirty="0">
              <a:solidFill>
                <a:srgbClr val="004C6B"/>
              </a:solidFill>
            </a:endParaRPr>
          </a:p>
          <a:p>
            <a:r>
              <a:rPr lang="en-GB" sz="1200" dirty="0">
                <a:solidFill>
                  <a:srgbClr val="004C6B"/>
                </a:solidFill>
              </a:rPr>
              <a:t>This report functions as a standardised general overview of what Ealing residents have told us within the last three months. Additional deep dives relating to the different sections can be requested and are dependent on additional capacity and resource provision.</a:t>
            </a:r>
          </a:p>
          <a:p>
            <a:r>
              <a:rPr lang="en-GB" sz="1200" dirty="0">
                <a:solidFill>
                  <a:srgbClr val="004C6B"/>
                </a:solidFill>
              </a:rPr>
              <a:t>. </a:t>
            </a:r>
            <a:endParaRPr lang="en-GB" sz="1400" b="1" dirty="0">
              <a:solidFill>
                <a:schemeClr val="accent1"/>
              </a:solidFill>
            </a:endParaRPr>
          </a:p>
          <a:p>
            <a:endParaRPr lang="en-GB" sz="1400" b="1" dirty="0">
              <a:solidFill>
                <a:schemeClr val="accent1"/>
              </a:solidFill>
            </a:endParaRPr>
          </a:p>
          <a:p>
            <a:endParaRPr lang="en-GB" b="1" dirty="0">
              <a:solidFill>
                <a:srgbClr val="D83C8E"/>
              </a:solidFill>
            </a:endParaRPr>
          </a:p>
        </p:txBody>
      </p:sp>
    </p:spTree>
    <p:extLst>
      <p:ext uri="{BB962C8B-B14F-4D97-AF65-F5344CB8AC3E}">
        <p14:creationId xmlns:p14="http://schemas.microsoft.com/office/powerpoint/2010/main" val="3631456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83C8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a:xfrm>
            <a:off x="5910432" y="249470"/>
            <a:ext cx="581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2200" b="1" i="0" u="none" strike="noStrike" kern="1200" cap="none" spc="0" normalizeH="0" baseline="0" noProof="0" smtClean="0">
                <a:ln>
                  <a:noFill/>
                </a:ln>
                <a:solidFill>
                  <a:prstClr val="whit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22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373705" y="797748"/>
            <a:ext cx="51125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Light"/>
                <a:ea typeface="+mn-ea"/>
                <a:cs typeface="+mn-cs"/>
              </a:rPr>
              <a:t>Equalities Snapshot  </a:t>
            </a:r>
            <a:endParaRPr kumimoji="0" lang="en-GB" sz="1800" b="1" i="0" u="none" strike="noStrike" kern="1200" cap="none" spc="0" normalizeH="0" baseline="0" noProof="0" dirty="0">
              <a:ln>
                <a:noFill/>
              </a:ln>
              <a:solidFill>
                <a:prstClr val="white"/>
              </a:solidFill>
              <a:effectLst/>
              <a:highlight>
                <a:srgbClr val="FFFF00"/>
              </a:highlight>
              <a:uLnTx/>
              <a:uFillTx/>
              <a:latin typeface="Poppins Light"/>
              <a:ea typeface="+mn-ea"/>
              <a:cs typeface="+mn-cs"/>
            </a:endParaRPr>
          </a:p>
        </p:txBody>
      </p:sp>
      <p:sp>
        <p:nvSpPr>
          <p:cNvPr id="3" name="Rectangle 2">
            <a:extLst>
              <a:ext uri="{FF2B5EF4-FFF2-40B4-BE49-F238E27FC236}">
                <a16:creationId xmlns:a16="http://schemas.microsoft.com/office/drawing/2014/main" id="{D2C9CE0B-4F12-D8D8-4B90-AD1E5FEEE972}"/>
              </a:ext>
            </a:extLst>
          </p:cNvPr>
          <p:cNvSpPr/>
          <p:nvPr/>
        </p:nvSpPr>
        <p:spPr>
          <a:xfrm>
            <a:off x="476672" y="2576736"/>
            <a:ext cx="6038581" cy="1243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4" name="TextBox 13">
            <a:extLst>
              <a:ext uri="{FF2B5EF4-FFF2-40B4-BE49-F238E27FC236}">
                <a16:creationId xmlns:a16="http://schemas.microsoft.com/office/drawing/2014/main" id="{98570A60-0618-B619-8946-7AAD0B688DF1}"/>
              </a:ext>
            </a:extLst>
          </p:cNvPr>
          <p:cNvSpPr txBox="1"/>
          <p:nvPr/>
        </p:nvSpPr>
        <p:spPr>
          <a:xfrm>
            <a:off x="1613564" y="2702749"/>
            <a:ext cx="47944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ea typeface="+mn-ea"/>
                <a:cs typeface="+mn-cs"/>
              </a:rPr>
              <a:t>Gender</a:t>
            </a:r>
          </a:p>
          <a:p>
            <a:pPr>
              <a:defRPr/>
            </a:pPr>
            <a:r>
              <a:rPr lang="en-GB" sz="1400" dirty="0">
                <a:solidFill>
                  <a:srgbClr val="004C6B"/>
                </a:solidFill>
                <a:effectLst/>
              </a:rPr>
              <a:t>In Q2, Men had 4% more positive experiences than Women. Men had an 80% positive experience, while Women had a 76% positive experience.</a:t>
            </a:r>
            <a:endParaRPr kumimoji="0" lang="en-GB" sz="1400" b="0" i="0" u="none" strike="noStrike" kern="1200" cap="none" spc="0" normalizeH="0" baseline="0" noProof="0" dirty="0">
              <a:ln>
                <a:noFill/>
              </a:ln>
              <a:solidFill>
                <a:srgbClr val="D83C8E"/>
              </a:solidFill>
              <a:effectLst/>
              <a:uLnTx/>
              <a:uFillTx/>
              <a:ea typeface="+mn-ea"/>
              <a:cs typeface="+mn-cs"/>
            </a:endParaRPr>
          </a:p>
        </p:txBody>
      </p:sp>
      <p:sp>
        <p:nvSpPr>
          <p:cNvPr id="16" name="TextBox 15">
            <a:extLst>
              <a:ext uri="{FF2B5EF4-FFF2-40B4-BE49-F238E27FC236}">
                <a16:creationId xmlns:a16="http://schemas.microsoft.com/office/drawing/2014/main" id="{3A9EB77E-E885-9A13-7D00-11D849D6D029}"/>
              </a:ext>
            </a:extLst>
          </p:cNvPr>
          <p:cNvSpPr txBox="1"/>
          <p:nvPr/>
        </p:nvSpPr>
        <p:spPr>
          <a:xfrm>
            <a:off x="373705" y="1134298"/>
            <a:ext cx="6110590" cy="16158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Poppins Light"/>
                <a:ea typeface="+mn-ea"/>
                <a:cs typeface="+mn-cs"/>
              </a:rPr>
              <a:t>During our engagement we also ask residents to voluntarily share with us information about themselves such as gender, age, ethnicity etc. This allows us to understand whether there are differences in experience provided to people based on their personal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Poppins Light"/>
                <a:ea typeface="+mn-ea"/>
                <a:cs typeface="+mn-cs"/>
              </a:rPr>
              <a:t>This section pulls out interesting statistics when we analysed overall experience ratings (1= </a:t>
            </a:r>
            <a:r>
              <a:rPr lang="en-GB" sz="1100" dirty="0">
                <a:solidFill>
                  <a:prstClr val="white"/>
                </a:solidFill>
                <a:latin typeface="Poppins Light"/>
              </a:rPr>
              <a:t>Very Poor </a:t>
            </a:r>
            <a:r>
              <a:rPr kumimoji="0" lang="en-GB" sz="1100" b="0" i="0" u="none" strike="noStrike" kern="1200" cap="none" spc="0" normalizeH="0" baseline="0" noProof="0" dirty="0">
                <a:ln>
                  <a:noFill/>
                </a:ln>
                <a:solidFill>
                  <a:prstClr val="white"/>
                </a:solidFill>
                <a:effectLst/>
                <a:uLnTx/>
                <a:uFillTx/>
                <a:latin typeface="Poppins Light"/>
                <a:ea typeface="+mn-ea"/>
                <a:cs typeface="+mn-cs"/>
              </a:rPr>
              <a:t> 5= </a:t>
            </a:r>
            <a:r>
              <a:rPr lang="en-GB" sz="1100" dirty="0">
                <a:solidFill>
                  <a:prstClr val="white"/>
                </a:solidFill>
                <a:latin typeface="Poppins Light"/>
              </a:rPr>
              <a:t>Very Good</a:t>
            </a:r>
            <a:r>
              <a:rPr kumimoji="0" lang="en-GB" sz="1100" b="0" i="0" u="none" strike="noStrike" kern="1200" cap="none" spc="0" normalizeH="0" baseline="0" noProof="0" dirty="0">
                <a:ln>
                  <a:noFill/>
                </a:ln>
                <a:solidFill>
                  <a:prstClr val="white"/>
                </a:solidFill>
                <a:effectLst/>
                <a:uLnTx/>
                <a:uFillTx/>
                <a:latin typeface="Poppins Light"/>
                <a:ea typeface="+mn-ea"/>
                <a:cs typeface="+mn-cs"/>
              </a:rPr>
              <a:t>) A full demographics breakdown can be found in the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7" name="Rectangle 16">
            <a:extLst>
              <a:ext uri="{FF2B5EF4-FFF2-40B4-BE49-F238E27FC236}">
                <a16:creationId xmlns:a16="http://schemas.microsoft.com/office/drawing/2014/main" id="{F29622F5-6B5E-6C14-3EDB-088B551B9015}"/>
              </a:ext>
            </a:extLst>
          </p:cNvPr>
          <p:cNvSpPr/>
          <p:nvPr/>
        </p:nvSpPr>
        <p:spPr>
          <a:xfrm>
            <a:off x="476671" y="4031615"/>
            <a:ext cx="6038581" cy="1641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19" name="TextBox 18">
            <a:extLst>
              <a:ext uri="{FF2B5EF4-FFF2-40B4-BE49-F238E27FC236}">
                <a16:creationId xmlns:a16="http://schemas.microsoft.com/office/drawing/2014/main" id="{3F56776B-D840-A7F9-F115-53B3B916DD7D}"/>
              </a:ext>
            </a:extLst>
          </p:cNvPr>
          <p:cNvSpPr txBox="1"/>
          <p:nvPr/>
        </p:nvSpPr>
        <p:spPr>
          <a:xfrm>
            <a:off x="1626263" y="4079572"/>
            <a:ext cx="475506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ea typeface="+mn-ea"/>
                <a:cs typeface="+mn-cs"/>
              </a:rPr>
              <a:t>Age</a:t>
            </a:r>
          </a:p>
          <a:p>
            <a:pPr>
              <a:defRPr/>
            </a:pPr>
            <a:r>
              <a:rPr lang="en-GB" sz="1400" b="0" i="0" dirty="0">
                <a:solidFill>
                  <a:srgbClr val="004C6B"/>
                </a:solidFill>
                <a:effectLst/>
              </a:rPr>
              <a:t>We received the most feedback from </a:t>
            </a:r>
            <a:r>
              <a:rPr lang="en-GB" sz="1400" dirty="0">
                <a:solidFill>
                  <a:srgbClr val="004C6B"/>
                </a:solidFill>
              </a:rPr>
              <a:t>35-44</a:t>
            </a:r>
            <a:r>
              <a:rPr lang="en-GB" sz="1400" b="0" i="0" dirty="0">
                <a:solidFill>
                  <a:srgbClr val="004C6B"/>
                </a:solidFill>
                <a:effectLst/>
              </a:rPr>
              <a:t> year-olds. A majority of this age group reported positive experiences, with 7</a:t>
            </a:r>
            <a:r>
              <a:rPr lang="en-GB" sz="1400" dirty="0">
                <a:solidFill>
                  <a:srgbClr val="004C6B"/>
                </a:solidFill>
              </a:rPr>
              <a:t>4</a:t>
            </a:r>
            <a:r>
              <a:rPr lang="en-GB" sz="1400" b="0" i="0" dirty="0">
                <a:solidFill>
                  <a:srgbClr val="004C6B"/>
                </a:solidFill>
                <a:effectLst/>
              </a:rPr>
              <a:t>% expressing satisfaction. Meanwhile, 7% had negative experiences, and 20% felt neutral about their visits.</a:t>
            </a:r>
            <a:endParaRPr kumimoji="0" lang="en-GB" sz="1400" b="0" i="0" u="none" strike="noStrike" kern="1200" cap="none" spc="0" normalizeH="0" baseline="0" noProof="0" dirty="0">
              <a:ln>
                <a:noFill/>
              </a:ln>
              <a:solidFill>
                <a:srgbClr val="004C6B"/>
              </a:solidFill>
              <a:effectLst/>
              <a:uLnTx/>
              <a:uFillTx/>
              <a:ea typeface="+mn-ea"/>
              <a:cs typeface="+mn-cs"/>
            </a:endParaRPr>
          </a:p>
        </p:txBody>
      </p:sp>
      <p:sp>
        <p:nvSpPr>
          <p:cNvPr id="20" name="Rectangle 19">
            <a:extLst>
              <a:ext uri="{FF2B5EF4-FFF2-40B4-BE49-F238E27FC236}">
                <a16:creationId xmlns:a16="http://schemas.microsoft.com/office/drawing/2014/main" id="{EC208EDE-F500-3722-DD89-F1D151DC35C2}"/>
              </a:ext>
            </a:extLst>
          </p:cNvPr>
          <p:cNvSpPr/>
          <p:nvPr/>
        </p:nvSpPr>
        <p:spPr>
          <a:xfrm>
            <a:off x="486762" y="5889104"/>
            <a:ext cx="6065311" cy="1398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ea typeface="+mn-ea"/>
              <a:cs typeface="+mn-cs"/>
            </a:endParaRPr>
          </a:p>
        </p:txBody>
      </p:sp>
      <p:sp>
        <p:nvSpPr>
          <p:cNvPr id="22" name="TextBox 21">
            <a:extLst>
              <a:ext uri="{FF2B5EF4-FFF2-40B4-BE49-F238E27FC236}">
                <a16:creationId xmlns:a16="http://schemas.microsoft.com/office/drawing/2014/main" id="{0510B81E-3586-D901-34FF-B4AE4253D87C}"/>
              </a:ext>
            </a:extLst>
          </p:cNvPr>
          <p:cNvSpPr txBox="1"/>
          <p:nvPr/>
        </p:nvSpPr>
        <p:spPr>
          <a:xfrm>
            <a:off x="1606824" y="6022087"/>
            <a:ext cx="497276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D83C8E"/>
                </a:solidFill>
                <a:effectLst/>
                <a:uLnTx/>
                <a:uFillTx/>
                <a:ea typeface="+mn-ea"/>
                <a:cs typeface="+mn-cs"/>
              </a:rPr>
              <a:t>Ethnicity</a:t>
            </a:r>
          </a:p>
          <a:p>
            <a:pPr>
              <a:defRPr/>
            </a:pPr>
            <a:r>
              <a:rPr lang="en-GB" sz="1400" dirty="0">
                <a:solidFill>
                  <a:srgbClr val="004C6B"/>
                </a:solidFill>
              </a:rPr>
              <a:t>27% of the reviews we got were from residents with BAME backgrounds. </a:t>
            </a:r>
            <a:r>
              <a:rPr kumimoji="0" lang="en-GB" sz="1400" b="0" i="0" u="none" strike="noStrike" kern="1200" cap="none" spc="0" normalizeH="0" baseline="0" noProof="0" dirty="0">
                <a:ln>
                  <a:noFill/>
                </a:ln>
                <a:solidFill>
                  <a:srgbClr val="004C6B"/>
                </a:solidFill>
                <a:effectLst/>
                <a:uLnTx/>
                <a:uFillTx/>
                <a:ea typeface="+mn-ea"/>
                <a:cs typeface="+mn-cs"/>
              </a:rPr>
              <a:t> 73% of these reviews reported a positive experience, while </a:t>
            </a:r>
            <a:r>
              <a:rPr lang="en-GB" sz="1400" dirty="0">
                <a:solidFill>
                  <a:srgbClr val="004C6B"/>
                </a:solidFill>
              </a:rPr>
              <a:t>19</a:t>
            </a:r>
            <a:r>
              <a:rPr kumimoji="0" lang="en-GB" sz="1400" b="0" i="0" u="none" strike="noStrike" kern="1200" cap="none" spc="0" normalizeH="0" baseline="0" noProof="0" dirty="0">
                <a:ln>
                  <a:noFill/>
                </a:ln>
                <a:solidFill>
                  <a:srgbClr val="004C6B"/>
                </a:solidFill>
                <a:effectLst/>
                <a:uLnTx/>
                <a:uFillTx/>
                <a:ea typeface="+mn-ea"/>
                <a:cs typeface="+mn-cs"/>
              </a:rPr>
              <a:t>% expressed a neutral stance and </a:t>
            </a:r>
            <a:r>
              <a:rPr lang="en-GB" sz="1400" dirty="0">
                <a:solidFill>
                  <a:srgbClr val="004C6B"/>
                </a:solidFill>
              </a:rPr>
              <a:t>8</a:t>
            </a:r>
            <a:r>
              <a:rPr kumimoji="0" lang="en-GB" sz="1400" b="0" i="0" u="none" strike="noStrike" kern="1200" cap="none" spc="0" normalizeH="0" baseline="0" noProof="0" dirty="0">
                <a:ln>
                  <a:noFill/>
                </a:ln>
                <a:solidFill>
                  <a:srgbClr val="004C6B"/>
                </a:solidFill>
                <a:effectLst/>
                <a:uLnTx/>
                <a:uFillTx/>
                <a:ea typeface="+mn-ea"/>
                <a:cs typeface="+mn-cs"/>
              </a:rPr>
              <a:t>% reported a negative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D83C8E"/>
              </a:solidFill>
              <a:effectLst/>
              <a:uLnTx/>
              <a:uFillTx/>
              <a:ea typeface="+mn-ea"/>
              <a:cs typeface="+mn-cs"/>
            </a:endParaRPr>
          </a:p>
        </p:txBody>
      </p:sp>
      <p:pic>
        <p:nvPicPr>
          <p:cNvPr id="6" name="Picture 5" descr="Icon&#10;&#10;Description automatically generated">
            <a:extLst>
              <a:ext uri="{FF2B5EF4-FFF2-40B4-BE49-F238E27FC236}">
                <a16:creationId xmlns:a16="http://schemas.microsoft.com/office/drawing/2014/main" id="{2C0D3928-2D6F-5595-8411-252D55647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75" y="2712406"/>
            <a:ext cx="861774" cy="86177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614E5054-81F1-63A3-12C5-F787A8430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48" y="6083571"/>
            <a:ext cx="956601" cy="956601"/>
          </a:xfrm>
          <a:prstGeom prst="rect">
            <a:avLst/>
          </a:prstGeom>
        </p:spPr>
      </p:pic>
      <p:pic>
        <p:nvPicPr>
          <p:cNvPr id="27" name="Graphic 26" descr="Woman outline">
            <a:extLst>
              <a:ext uri="{FF2B5EF4-FFF2-40B4-BE49-F238E27FC236}">
                <a16:creationId xmlns:a16="http://schemas.microsoft.com/office/drawing/2014/main" id="{827FE935-1D75-611F-8911-0153370D76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354" y="4436376"/>
            <a:ext cx="725376" cy="725376"/>
          </a:xfrm>
          <a:prstGeom prst="rect">
            <a:avLst/>
          </a:prstGeom>
        </p:spPr>
      </p:pic>
      <p:pic>
        <p:nvPicPr>
          <p:cNvPr id="29" name="Graphic 28" descr="Little Girl With Balloon outline">
            <a:extLst>
              <a:ext uri="{FF2B5EF4-FFF2-40B4-BE49-F238E27FC236}">
                <a16:creationId xmlns:a16="http://schemas.microsoft.com/office/drawing/2014/main" id="{135903D2-A2C4-167A-6A13-67E9ABA526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688" y="4265920"/>
            <a:ext cx="873854" cy="873854"/>
          </a:xfrm>
          <a:prstGeom prst="rect">
            <a:avLst/>
          </a:prstGeom>
        </p:spPr>
      </p:pic>
      <p:pic>
        <p:nvPicPr>
          <p:cNvPr id="31" name="Graphic 30" descr="Man with cane outline">
            <a:extLst>
              <a:ext uri="{FF2B5EF4-FFF2-40B4-BE49-F238E27FC236}">
                <a16:creationId xmlns:a16="http://schemas.microsoft.com/office/drawing/2014/main" id="{0823F57B-73F6-08AC-EE19-813399304B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2736" y="4491702"/>
            <a:ext cx="669449" cy="669449"/>
          </a:xfrm>
          <a:prstGeom prst="rect">
            <a:avLst/>
          </a:prstGeom>
        </p:spPr>
      </p:pic>
    </p:spTree>
    <p:extLst>
      <p:ext uri="{BB962C8B-B14F-4D97-AF65-F5344CB8AC3E}">
        <p14:creationId xmlns:p14="http://schemas.microsoft.com/office/powerpoint/2010/main" val="1488976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9" descr="A person standing next to a poster&#10;&#10;Description automatically generated with low confidence">
            <a:extLst>
              <a:ext uri="{FF2B5EF4-FFF2-40B4-BE49-F238E27FC236}">
                <a16:creationId xmlns:a16="http://schemas.microsoft.com/office/drawing/2014/main" id="{8D823831-4E55-139D-B319-0A749B109F4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54" r="14054"/>
          <a:stretch>
            <a:fillRect/>
          </a:stretch>
        </p:blipFill>
        <p:spPr>
          <a:xfrm>
            <a:off x="-24" y="3548624"/>
            <a:ext cx="6858024" cy="6357982"/>
          </a:xfrm>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a:xfrm>
            <a:off x="5857215" y="216603"/>
            <a:ext cx="581000" cy="360000"/>
          </a:xfrm>
        </p:spPr>
        <p:txBody>
          <a:bodyPr/>
          <a:lstStyle/>
          <a:p>
            <a:fld id="{9295DF58-4118-4551-8C61-1A7ED177FA2D}" type="slidenum">
              <a:rPr lang="en-GB" smtClean="0"/>
              <a:pPr/>
              <a:t>41</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Appendix</a:t>
            </a:r>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5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0" y="920541"/>
            <a:ext cx="6266500" cy="853079"/>
          </a:xfrm>
        </p:spPr>
        <p:txBody>
          <a:bodyPr/>
          <a:lstStyle/>
          <a:p>
            <a:pPr algn="ctr">
              <a:lnSpc>
                <a:spcPct val="100000"/>
              </a:lnSpc>
            </a:pPr>
            <a:r>
              <a:rPr lang="en-GB" sz="2400" dirty="0">
                <a:solidFill>
                  <a:schemeClr val="accent1"/>
                </a:solidFill>
              </a:rPr>
              <a:t>No of reviews for each service type</a:t>
            </a:r>
          </a:p>
        </p:txBody>
      </p:sp>
      <p:sp>
        <p:nvSpPr>
          <p:cNvPr id="5" name="Slide Number Placeholder 1">
            <a:extLst>
              <a:ext uri="{FF2B5EF4-FFF2-40B4-BE49-F238E27FC236}">
                <a16:creationId xmlns:a16="http://schemas.microsoft.com/office/drawing/2014/main" id="{54B9C15B-CB46-4D63-0882-34C0FDCC886C}"/>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42</a:t>
            </a:fld>
            <a:endParaRPr lang="en-GB" noProof="0" dirty="0"/>
          </a:p>
        </p:txBody>
      </p:sp>
      <p:graphicFrame>
        <p:nvGraphicFramePr>
          <p:cNvPr id="13" name="Table 12">
            <a:extLst>
              <a:ext uri="{FF2B5EF4-FFF2-40B4-BE49-F238E27FC236}">
                <a16:creationId xmlns:a16="http://schemas.microsoft.com/office/drawing/2014/main" id="{03CC6492-547F-F657-B25E-C23592E050F6}"/>
              </a:ext>
            </a:extLst>
          </p:cNvPr>
          <p:cNvGraphicFramePr>
            <a:graphicFrameLocks noGrp="1"/>
          </p:cNvGraphicFramePr>
          <p:nvPr>
            <p:extLst>
              <p:ext uri="{D42A27DB-BD31-4B8C-83A1-F6EECF244321}">
                <p14:modId xmlns:p14="http://schemas.microsoft.com/office/powerpoint/2010/main" val="3690503645"/>
              </p:ext>
            </p:extLst>
          </p:nvPr>
        </p:nvGraphicFramePr>
        <p:xfrm>
          <a:off x="407832" y="1574786"/>
          <a:ext cx="6009536" cy="4079240"/>
        </p:xfrm>
        <a:graphic>
          <a:graphicData uri="http://schemas.openxmlformats.org/drawingml/2006/table">
            <a:tbl>
              <a:tblPr firstRow="1" bandRow="1">
                <a:tableStyleId>{5C22544A-7EE6-4342-B048-85BDC9FD1C3A}</a:tableStyleId>
              </a:tblPr>
              <a:tblGrid>
                <a:gridCol w="1869040">
                  <a:extLst>
                    <a:ext uri="{9D8B030D-6E8A-4147-A177-3AD203B41FA5}">
                      <a16:colId xmlns:a16="http://schemas.microsoft.com/office/drawing/2014/main" val="3604700944"/>
                    </a:ext>
                  </a:extLst>
                </a:gridCol>
                <a:gridCol w="1080120">
                  <a:extLst>
                    <a:ext uri="{9D8B030D-6E8A-4147-A177-3AD203B41FA5}">
                      <a16:colId xmlns:a16="http://schemas.microsoft.com/office/drawing/2014/main" val="4004597684"/>
                    </a:ext>
                  </a:extLst>
                </a:gridCol>
                <a:gridCol w="1008112">
                  <a:extLst>
                    <a:ext uri="{9D8B030D-6E8A-4147-A177-3AD203B41FA5}">
                      <a16:colId xmlns:a16="http://schemas.microsoft.com/office/drawing/2014/main" val="3645371843"/>
                    </a:ext>
                  </a:extLst>
                </a:gridCol>
                <a:gridCol w="1080120">
                  <a:extLst>
                    <a:ext uri="{9D8B030D-6E8A-4147-A177-3AD203B41FA5}">
                      <a16:colId xmlns:a16="http://schemas.microsoft.com/office/drawing/2014/main" val="1152091710"/>
                    </a:ext>
                  </a:extLst>
                </a:gridCol>
                <a:gridCol w="972144">
                  <a:extLst>
                    <a:ext uri="{9D8B030D-6E8A-4147-A177-3AD203B41FA5}">
                      <a16:colId xmlns:a16="http://schemas.microsoft.com/office/drawing/2014/main" val="853651831"/>
                    </a:ext>
                  </a:extLst>
                </a:gridCol>
              </a:tblGrid>
              <a:tr h="370840">
                <a:tc>
                  <a:txBody>
                    <a:bodyPr/>
                    <a:lstStyle/>
                    <a:p>
                      <a:pPr algn="l"/>
                      <a:r>
                        <a:rPr lang="en-GB" sz="1400" dirty="0"/>
                        <a:t>Service Type</a:t>
                      </a:r>
                    </a:p>
                  </a:txBody>
                  <a:tcPr/>
                </a:tc>
                <a:tc>
                  <a:txBody>
                    <a:bodyPr/>
                    <a:lstStyle/>
                    <a:p>
                      <a:pPr algn="ctr"/>
                      <a:r>
                        <a:rPr lang="en-GB" sz="1400" dirty="0"/>
                        <a:t>Positive</a:t>
                      </a:r>
                    </a:p>
                  </a:txBody>
                  <a:tcPr/>
                </a:tc>
                <a:tc>
                  <a:txBody>
                    <a:bodyPr/>
                    <a:lstStyle/>
                    <a:p>
                      <a:pPr algn="ctr"/>
                      <a:r>
                        <a:rPr lang="en-GB" sz="1400" dirty="0"/>
                        <a:t>Neutral</a:t>
                      </a:r>
                    </a:p>
                  </a:txBody>
                  <a:tcPr/>
                </a:tc>
                <a:tc>
                  <a:txBody>
                    <a:bodyPr/>
                    <a:lstStyle/>
                    <a:p>
                      <a:pPr algn="ctr"/>
                      <a:r>
                        <a:rPr lang="en-GB" sz="1400" dirty="0"/>
                        <a:t>Negative</a:t>
                      </a:r>
                    </a:p>
                  </a:txBody>
                  <a:tcPr/>
                </a:tc>
                <a:tc>
                  <a:txBody>
                    <a:bodyPr/>
                    <a:lstStyle/>
                    <a:p>
                      <a:pPr algn="ctr"/>
                      <a:r>
                        <a:rPr lang="en-GB" sz="1400" dirty="0"/>
                        <a:t>Total</a:t>
                      </a:r>
                    </a:p>
                  </a:txBody>
                  <a:tcPr/>
                </a:tc>
                <a:extLst>
                  <a:ext uri="{0D108BD9-81ED-4DB2-BD59-A6C34878D82A}">
                    <a16:rowId xmlns:a16="http://schemas.microsoft.com/office/drawing/2014/main" val="149415853"/>
                  </a:ext>
                </a:extLst>
              </a:tr>
              <a:tr h="370840">
                <a:tc>
                  <a:txBody>
                    <a:bodyPr/>
                    <a:lstStyle/>
                    <a:p>
                      <a:r>
                        <a:rPr lang="en-GB" sz="1200" dirty="0"/>
                        <a:t>GP</a:t>
                      </a:r>
                    </a:p>
                  </a:txBody>
                  <a:tcPr/>
                </a:tc>
                <a:tc>
                  <a:txBody>
                    <a:bodyPr/>
                    <a:lstStyle/>
                    <a:p>
                      <a:pPr algn="ctr"/>
                      <a:r>
                        <a:rPr lang="en-GB" sz="1200" dirty="0"/>
                        <a:t>357 (78%)</a:t>
                      </a:r>
                    </a:p>
                  </a:txBody>
                  <a:tcPr/>
                </a:tc>
                <a:tc>
                  <a:txBody>
                    <a:bodyPr/>
                    <a:lstStyle/>
                    <a:p>
                      <a:pPr algn="ctr"/>
                      <a:r>
                        <a:rPr lang="en-GB" sz="1200" dirty="0"/>
                        <a:t>73 (16%)</a:t>
                      </a:r>
                    </a:p>
                  </a:txBody>
                  <a:tcPr/>
                </a:tc>
                <a:tc>
                  <a:txBody>
                    <a:bodyPr/>
                    <a:lstStyle/>
                    <a:p>
                      <a:pPr algn="ctr"/>
                      <a:r>
                        <a:rPr lang="en-GB" sz="1200" dirty="0"/>
                        <a:t>29 (6%)</a:t>
                      </a:r>
                    </a:p>
                  </a:txBody>
                  <a:tcPr/>
                </a:tc>
                <a:tc>
                  <a:txBody>
                    <a:bodyPr/>
                    <a:lstStyle/>
                    <a:p>
                      <a:pPr algn="ctr"/>
                      <a:r>
                        <a:rPr lang="en-GB" sz="1200" dirty="0"/>
                        <a:t>459</a:t>
                      </a:r>
                    </a:p>
                  </a:txBody>
                  <a:tcPr/>
                </a:tc>
                <a:extLst>
                  <a:ext uri="{0D108BD9-81ED-4DB2-BD59-A6C34878D82A}">
                    <a16:rowId xmlns:a16="http://schemas.microsoft.com/office/drawing/2014/main" val="490482624"/>
                  </a:ext>
                </a:extLst>
              </a:tr>
              <a:tr h="370840">
                <a:tc>
                  <a:txBody>
                    <a:bodyPr/>
                    <a:lstStyle/>
                    <a:p>
                      <a:r>
                        <a:rPr lang="en-GB" sz="1200" dirty="0"/>
                        <a:t>Hospital</a:t>
                      </a:r>
                    </a:p>
                  </a:txBody>
                  <a:tcPr/>
                </a:tc>
                <a:tc>
                  <a:txBody>
                    <a:bodyPr/>
                    <a:lstStyle/>
                    <a:p>
                      <a:pPr algn="ctr"/>
                      <a:r>
                        <a:rPr lang="en-GB" sz="1200" dirty="0"/>
                        <a:t>268 (78%)</a:t>
                      </a:r>
                    </a:p>
                  </a:txBody>
                  <a:tcPr/>
                </a:tc>
                <a:tc>
                  <a:txBody>
                    <a:bodyPr/>
                    <a:lstStyle/>
                    <a:p>
                      <a:pPr algn="ctr"/>
                      <a:r>
                        <a:rPr lang="en-GB" sz="1200" dirty="0"/>
                        <a:t>55 (16%)</a:t>
                      </a:r>
                    </a:p>
                  </a:txBody>
                  <a:tcPr/>
                </a:tc>
                <a:tc>
                  <a:txBody>
                    <a:bodyPr/>
                    <a:lstStyle/>
                    <a:p>
                      <a:pPr algn="ctr"/>
                      <a:r>
                        <a:rPr lang="en-GB" sz="1200" dirty="0"/>
                        <a:t>22 (6%)</a:t>
                      </a:r>
                    </a:p>
                  </a:txBody>
                  <a:tcPr/>
                </a:tc>
                <a:tc>
                  <a:txBody>
                    <a:bodyPr/>
                    <a:lstStyle/>
                    <a:p>
                      <a:pPr algn="ctr"/>
                      <a:r>
                        <a:rPr lang="en-GB" sz="1200" dirty="0"/>
                        <a:t>345</a:t>
                      </a:r>
                    </a:p>
                  </a:txBody>
                  <a:tcPr/>
                </a:tc>
                <a:extLst>
                  <a:ext uri="{0D108BD9-81ED-4DB2-BD59-A6C34878D82A}">
                    <a16:rowId xmlns:a16="http://schemas.microsoft.com/office/drawing/2014/main" val="4145556632"/>
                  </a:ext>
                </a:extLst>
              </a:tr>
              <a:tr h="370840">
                <a:tc>
                  <a:txBody>
                    <a:bodyPr/>
                    <a:lstStyle/>
                    <a:p>
                      <a:r>
                        <a:rPr lang="en-GB" sz="1200" dirty="0"/>
                        <a:t>Pharmacy</a:t>
                      </a:r>
                    </a:p>
                  </a:txBody>
                  <a:tcPr/>
                </a:tc>
                <a:tc>
                  <a:txBody>
                    <a:bodyPr/>
                    <a:lstStyle/>
                    <a:p>
                      <a:pPr algn="ctr"/>
                      <a:r>
                        <a:rPr lang="en-GB" sz="1200" dirty="0"/>
                        <a:t>225 (95%)</a:t>
                      </a:r>
                    </a:p>
                  </a:txBody>
                  <a:tcPr/>
                </a:tc>
                <a:tc>
                  <a:txBody>
                    <a:bodyPr/>
                    <a:lstStyle/>
                    <a:p>
                      <a:pPr algn="ctr"/>
                      <a:r>
                        <a:rPr lang="en-GB" sz="1200" dirty="0"/>
                        <a:t>10 (4%)</a:t>
                      </a:r>
                    </a:p>
                  </a:txBody>
                  <a:tcPr/>
                </a:tc>
                <a:tc>
                  <a:txBody>
                    <a:bodyPr/>
                    <a:lstStyle/>
                    <a:p>
                      <a:pPr algn="ctr"/>
                      <a:r>
                        <a:rPr lang="en-GB" sz="1200" dirty="0"/>
                        <a:t>3 (1%)</a:t>
                      </a:r>
                    </a:p>
                  </a:txBody>
                  <a:tcPr/>
                </a:tc>
                <a:tc>
                  <a:txBody>
                    <a:bodyPr/>
                    <a:lstStyle/>
                    <a:p>
                      <a:pPr algn="ctr"/>
                      <a:r>
                        <a:rPr lang="en-GB" sz="1200" dirty="0"/>
                        <a:t>238</a:t>
                      </a:r>
                    </a:p>
                  </a:txBody>
                  <a:tcPr/>
                </a:tc>
                <a:extLst>
                  <a:ext uri="{0D108BD9-81ED-4DB2-BD59-A6C34878D82A}">
                    <a16:rowId xmlns:a16="http://schemas.microsoft.com/office/drawing/2014/main" val="3207152325"/>
                  </a:ext>
                </a:extLst>
              </a:tr>
              <a:tr h="370840">
                <a:tc>
                  <a:txBody>
                    <a:bodyPr/>
                    <a:lstStyle/>
                    <a:p>
                      <a:r>
                        <a:rPr lang="en-GB" sz="1200" dirty="0"/>
                        <a:t>Dental Care</a:t>
                      </a:r>
                    </a:p>
                  </a:txBody>
                  <a:tcPr/>
                </a:tc>
                <a:tc>
                  <a:txBody>
                    <a:bodyPr/>
                    <a:lstStyle/>
                    <a:p>
                      <a:pPr algn="ctr"/>
                      <a:r>
                        <a:rPr lang="en-GB" sz="1200" dirty="0"/>
                        <a:t>73 (87%)</a:t>
                      </a:r>
                    </a:p>
                  </a:txBody>
                  <a:tcPr/>
                </a:tc>
                <a:tc>
                  <a:txBody>
                    <a:bodyPr/>
                    <a:lstStyle/>
                    <a:p>
                      <a:pPr algn="ctr"/>
                      <a:r>
                        <a:rPr lang="en-GB" sz="1200" dirty="0"/>
                        <a:t>7 (8%)</a:t>
                      </a:r>
                    </a:p>
                  </a:txBody>
                  <a:tcPr/>
                </a:tc>
                <a:tc>
                  <a:txBody>
                    <a:bodyPr/>
                    <a:lstStyle/>
                    <a:p>
                      <a:pPr algn="ctr"/>
                      <a:r>
                        <a:rPr lang="en-GB" sz="1200" dirty="0"/>
                        <a:t>4 (5%)</a:t>
                      </a:r>
                    </a:p>
                  </a:txBody>
                  <a:tcPr/>
                </a:tc>
                <a:tc>
                  <a:txBody>
                    <a:bodyPr/>
                    <a:lstStyle/>
                    <a:p>
                      <a:pPr algn="ctr"/>
                      <a:r>
                        <a:rPr lang="en-GB" sz="1200" dirty="0"/>
                        <a:t>84</a:t>
                      </a:r>
                    </a:p>
                  </a:txBody>
                  <a:tcPr/>
                </a:tc>
                <a:extLst>
                  <a:ext uri="{0D108BD9-81ED-4DB2-BD59-A6C34878D82A}">
                    <a16:rowId xmlns:a16="http://schemas.microsoft.com/office/drawing/2014/main" val="3085887858"/>
                  </a:ext>
                </a:extLst>
              </a:tr>
              <a:tr h="370840">
                <a:tc>
                  <a:txBody>
                    <a:bodyPr/>
                    <a:lstStyle/>
                    <a:p>
                      <a:r>
                        <a:rPr lang="en-GB" sz="1200" dirty="0"/>
                        <a:t>Emergency</a:t>
                      </a:r>
                    </a:p>
                  </a:txBody>
                  <a:tcPr/>
                </a:tc>
                <a:tc>
                  <a:txBody>
                    <a:bodyPr/>
                    <a:lstStyle/>
                    <a:p>
                      <a:pPr algn="ctr"/>
                      <a:r>
                        <a:rPr lang="en-GB" sz="1200" dirty="0"/>
                        <a:t>28 (82%)</a:t>
                      </a:r>
                    </a:p>
                  </a:txBody>
                  <a:tcPr/>
                </a:tc>
                <a:tc>
                  <a:txBody>
                    <a:bodyPr/>
                    <a:lstStyle/>
                    <a:p>
                      <a:pPr algn="ctr"/>
                      <a:r>
                        <a:rPr lang="en-GB" sz="1200" dirty="0"/>
                        <a:t>2 (6%)</a:t>
                      </a:r>
                    </a:p>
                  </a:txBody>
                  <a:tcPr/>
                </a:tc>
                <a:tc>
                  <a:txBody>
                    <a:bodyPr/>
                    <a:lstStyle/>
                    <a:p>
                      <a:pPr algn="ctr"/>
                      <a:r>
                        <a:rPr lang="en-GB" sz="1200" dirty="0"/>
                        <a:t>4 (12%)</a:t>
                      </a:r>
                    </a:p>
                  </a:txBody>
                  <a:tcPr/>
                </a:tc>
                <a:tc>
                  <a:txBody>
                    <a:bodyPr/>
                    <a:lstStyle/>
                    <a:p>
                      <a:pPr algn="ctr"/>
                      <a:r>
                        <a:rPr lang="en-GB" sz="1200" dirty="0"/>
                        <a:t>34</a:t>
                      </a:r>
                    </a:p>
                  </a:txBody>
                  <a:tcPr/>
                </a:tc>
                <a:extLst>
                  <a:ext uri="{0D108BD9-81ED-4DB2-BD59-A6C34878D82A}">
                    <a16:rowId xmlns:a16="http://schemas.microsoft.com/office/drawing/2014/main" val="204482163"/>
                  </a:ext>
                </a:extLst>
              </a:tr>
              <a:tr h="370840">
                <a:tc>
                  <a:txBody>
                    <a:bodyPr/>
                    <a:lstStyle/>
                    <a:p>
                      <a:r>
                        <a:rPr lang="en-GB" sz="1200" dirty="0"/>
                        <a:t>Opticians</a:t>
                      </a:r>
                    </a:p>
                  </a:txBody>
                  <a:tcPr/>
                </a:tc>
                <a:tc>
                  <a:txBody>
                    <a:bodyPr/>
                    <a:lstStyle/>
                    <a:p>
                      <a:pPr algn="ctr"/>
                      <a:r>
                        <a:rPr lang="en-GB" sz="1200" dirty="0"/>
                        <a:t>26 81%)</a:t>
                      </a:r>
                    </a:p>
                  </a:txBody>
                  <a:tcPr/>
                </a:tc>
                <a:tc>
                  <a:txBody>
                    <a:bodyPr/>
                    <a:lstStyle/>
                    <a:p>
                      <a:pPr algn="ctr"/>
                      <a:r>
                        <a:rPr lang="en-GB" sz="1200" dirty="0"/>
                        <a:t>3 (9%)</a:t>
                      </a:r>
                    </a:p>
                  </a:txBody>
                  <a:tcPr/>
                </a:tc>
                <a:tc>
                  <a:txBody>
                    <a:bodyPr/>
                    <a:lstStyle/>
                    <a:p>
                      <a:pPr algn="ctr"/>
                      <a:r>
                        <a:rPr lang="en-GB" sz="1200" dirty="0"/>
                        <a:t>3 (9%)</a:t>
                      </a:r>
                    </a:p>
                  </a:txBody>
                  <a:tcPr/>
                </a:tc>
                <a:tc>
                  <a:txBody>
                    <a:bodyPr/>
                    <a:lstStyle/>
                    <a:p>
                      <a:pPr algn="ctr"/>
                      <a:r>
                        <a:rPr lang="en-GB" sz="1200" dirty="0"/>
                        <a:t>32</a:t>
                      </a:r>
                    </a:p>
                  </a:txBody>
                  <a:tcPr/>
                </a:tc>
                <a:extLst>
                  <a:ext uri="{0D108BD9-81ED-4DB2-BD59-A6C34878D82A}">
                    <a16:rowId xmlns:a16="http://schemas.microsoft.com/office/drawing/2014/main" val="2836757334"/>
                  </a:ext>
                </a:extLst>
              </a:tr>
              <a:tr h="370840">
                <a:tc>
                  <a:txBody>
                    <a:bodyPr/>
                    <a:lstStyle/>
                    <a:p>
                      <a:r>
                        <a:rPr lang="en-GB" sz="1200" dirty="0"/>
                        <a:t>Community</a:t>
                      </a:r>
                    </a:p>
                  </a:txBody>
                  <a:tcPr/>
                </a:tc>
                <a:tc>
                  <a:txBody>
                    <a:bodyPr/>
                    <a:lstStyle/>
                    <a:p>
                      <a:pPr algn="ctr"/>
                      <a:r>
                        <a:rPr lang="en-GB" sz="1200" dirty="0"/>
                        <a:t>7 (100%)</a:t>
                      </a:r>
                    </a:p>
                  </a:txBody>
                  <a:tcPr/>
                </a:tc>
                <a:tc>
                  <a:txBody>
                    <a:bodyPr/>
                    <a:lstStyle/>
                    <a:p>
                      <a:pPr algn="ctr"/>
                      <a:r>
                        <a:rPr lang="en-GB" sz="1200" dirty="0"/>
                        <a:t>0 (0%)</a:t>
                      </a:r>
                    </a:p>
                  </a:txBody>
                  <a:tcPr/>
                </a:tc>
                <a:tc>
                  <a:txBody>
                    <a:bodyPr/>
                    <a:lstStyle/>
                    <a:p>
                      <a:pPr algn="ctr"/>
                      <a:r>
                        <a:rPr lang="en-GB" sz="1200" dirty="0"/>
                        <a:t>0 (0%)</a:t>
                      </a:r>
                    </a:p>
                  </a:txBody>
                  <a:tcPr/>
                </a:tc>
                <a:tc>
                  <a:txBody>
                    <a:bodyPr/>
                    <a:lstStyle/>
                    <a:p>
                      <a:pPr algn="ctr"/>
                      <a:r>
                        <a:rPr lang="en-GB" sz="1200" dirty="0"/>
                        <a:t>7</a:t>
                      </a:r>
                    </a:p>
                  </a:txBody>
                  <a:tcPr/>
                </a:tc>
                <a:extLst>
                  <a:ext uri="{0D108BD9-81ED-4DB2-BD59-A6C34878D82A}">
                    <a16:rowId xmlns:a16="http://schemas.microsoft.com/office/drawing/2014/main" val="272492507"/>
                  </a:ext>
                </a:extLst>
              </a:tr>
              <a:tr h="370840">
                <a:tc>
                  <a:txBody>
                    <a:bodyPr/>
                    <a:lstStyle/>
                    <a:p>
                      <a:r>
                        <a:rPr lang="en-GB" sz="1200" dirty="0"/>
                        <a:t>Mental Health</a:t>
                      </a:r>
                    </a:p>
                  </a:txBody>
                  <a:tcPr/>
                </a:tc>
                <a:tc>
                  <a:txBody>
                    <a:bodyPr/>
                    <a:lstStyle/>
                    <a:p>
                      <a:pPr algn="ctr"/>
                      <a:r>
                        <a:rPr lang="en-GB" sz="1200" dirty="0"/>
                        <a:t>2 (29%)</a:t>
                      </a:r>
                    </a:p>
                  </a:txBody>
                  <a:tcPr/>
                </a:tc>
                <a:tc>
                  <a:txBody>
                    <a:bodyPr/>
                    <a:lstStyle/>
                    <a:p>
                      <a:pPr algn="ctr"/>
                      <a:r>
                        <a:rPr lang="en-GB" sz="1200" dirty="0"/>
                        <a:t>0 (0%)</a:t>
                      </a:r>
                    </a:p>
                  </a:txBody>
                  <a:tcPr/>
                </a:tc>
                <a:tc>
                  <a:txBody>
                    <a:bodyPr/>
                    <a:lstStyle/>
                    <a:p>
                      <a:pPr algn="ctr"/>
                      <a:r>
                        <a:rPr lang="en-GB" sz="1200" dirty="0"/>
                        <a:t>5 (71%)</a:t>
                      </a:r>
                    </a:p>
                  </a:txBody>
                  <a:tcPr/>
                </a:tc>
                <a:tc>
                  <a:txBody>
                    <a:bodyPr/>
                    <a:lstStyle/>
                    <a:p>
                      <a:pPr algn="ctr"/>
                      <a:r>
                        <a:rPr lang="en-GB" sz="1200" dirty="0"/>
                        <a:t>7</a:t>
                      </a:r>
                    </a:p>
                  </a:txBody>
                  <a:tcPr/>
                </a:tc>
                <a:extLst>
                  <a:ext uri="{0D108BD9-81ED-4DB2-BD59-A6C34878D82A}">
                    <a16:rowId xmlns:a16="http://schemas.microsoft.com/office/drawing/2014/main" val="3085374103"/>
                  </a:ext>
                </a:extLst>
              </a:tr>
              <a:tr h="370840">
                <a:tc>
                  <a:txBody>
                    <a:bodyPr/>
                    <a:lstStyle/>
                    <a:p>
                      <a:r>
                        <a:rPr lang="en-GB" sz="1200" dirty="0"/>
                        <a:t>Hospice</a:t>
                      </a:r>
                    </a:p>
                  </a:txBody>
                  <a:tcPr/>
                </a:tc>
                <a:tc>
                  <a:txBody>
                    <a:bodyPr/>
                    <a:lstStyle/>
                    <a:p>
                      <a:pPr algn="ctr"/>
                      <a:r>
                        <a:rPr lang="en-GB" sz="1200" dirty="0"/>
                        <a:t>1 (100%)</a:t>
                      </a:r>
                    </a:p>
                  </a:txBody>
                  <a:tcPr/>
                </a:tc>
                <a:tc>
                  <a:txBody>
                    <a:bodyPr/>
                    <a:lstStyle/>
                    <a:p>
                      <a:pPr algn="ctr"/>
                      <a:r>
                        <a:rPr lang="en-GB" sz="1200" dirty="0"/>
                        <a:t>0 (0%)</a:t>
                      </a:r>
                    </a:p>
                  </a:txBody>
                  <a:tcPr/>
                </a:tc>
                <a:tc>
                  <a:txBody>
                    <a:bodyPr/>
                    <a:lstStyle/>
                    <a:p>
                      <a:pPr algn="ctr"/>
                      <a:r>
                        <a:rPr lang="en-GB" sz="1200" dirty="0"/>
                        <a:t>0 (0%)</a:t>
                      </a:r>
                    </a:p>
                  </a:txBody>
                  <a:tcPr/>
                </a:tc>
                <a:tc>
                  <a:txBody>
                    <a:bodyPr/>
                    <a:lstStyle/>
                    <a:p>
                      <a:pPr algn="ctr"/>
                      <a:r>
                        <a:rPr lang="en-GB" sz="1200" dirty="0"/>
                        <a:t>1</a:t>
                      </a:r>
                    </a:p>
                  </a:txBody>
                  <a:tcPr/>
                </a:tc>
                <a:extLst>
                  <a:ext uri="{0D108BD9-81ED-4DB2-BD59-A6C34878D82A}">
                    <a16:rowId xmlns:a16="http://schemas.microsoft.com/office/drawing/2014/main" val="4059392415"/>
                  </a:ext>
                </a:extLst>
              </a:tr>
              <a:tr h="370840">
                <a:tc>
                  <a:txBody>
                    <a:bodyPr/>
                    <a:lstStyle/>
                    <a:p>
                      <a:r>
                        <a:rPr lang="en-GB" sz="1200" b="1" dirty="0">
                          <a:solidFill>
                            <a:schemeClr val="bg1"/>
                          </a:solidFill>
                        </a:rPr>
                        <a:t>Overall Total</a:t>
                      </a:r>
                    </a:p>
                  </a:txBody>
                  <a:tcPr>
                    <a:solidFill>
                      <a:schemeClr val="accent1"/>
                    </a:solidFill>
                  </a:tcPr>
                </a:tc>
                <a:tc>
                  <a:txBody>
                    <a:bodyPr/>
                    <a:lstStyle/>
                    <a:p>
                      <a:pPr algn="ctr"/>
                      <a:r>
                        <a:rPr lang="en-GB" sz="1200" b="1" dirty="0">
                          <a:solidFill>
                            <a:schemeClr val="bg1"/>
                          </a:solidFill>
                        </a:rPr>
                        <a:t>987</a:t>
                      </a:r>
                    </a:p>
                  </a:txBody>
                  <a:tcPr>
                    <a:solidFill>
                      <a:schemeClr val="accent1"/>
                    </a:solidFill>
                  </a:tcPr>
                </a:tc>
                <a:tc>
                  <a:txBody>
                    <a:bodyPr/>
                    <a:lstStyle/>
                    <a:p>
                      <a:pPr algn="ctr"/>
                      <a:r>
                        <a:rPr lang="en-GB" sz="1200" b="1" dirty="0">
                          <a:solidFill>
                            <a:schemeClr val="bg1"/>
                          </a:solidFill>
                        </a:rPr>
                        <a:t>150</a:t>
                      </a:r>
                    </a:p>
                  </a:txBody>
                  <a:tcPr>
                    <a:solidFill>
                      <a:schemeClr val="accent1"/>
                    </a:solidFill>
                  </a:tcPr>
                </a:tc>
                <a:tc>
                  <a:txBody>
                    <a:bodyPr/>
                    <a:lstStyle/>
                    <a:p>
                      <a:pPr algn="ctr"/>
                      <a:r>
                        <a:rPr lang="en-GB" sz="1200" b="1" dirty="0">
                          <a:solidFill>
                            <a:schemeClr val="bg1"/>
                          </a:solidFill>
                        </a:rPr>
                        <a:t>70</a:t>
                      </a:r>
                    </a:p>
                  </a:txBody>
                  <a:tcPr>
                    <a:solidFill>
                      <a:schemeClr val="accent1"/>
                    </a:solidFill>
                  </a:tcPr>
                </a:tc>
                <a:tc>
                  <a:txBody>
                    <a:bodyPr/>
                    <a:lstStyle/>
                    <a:p>
                      <a:pPr algn="ctr"/>
                      <a:r>
                        <a:rPr lang="en-GB" sz="1200" b="1" dirty="0">
                          <a:solidFill>
                            <a:schemeClr val="bg1"/>
                          </a:solidFill>
                        </a:rPr>
                        <a:t>1207</a:t>
                      </a:r>
                    </a:p>
                  </a:txBody>
                  <a:tcPr>
                    <a:solidFill>
                      <a:schemeClr val="accent1"/>
                    </a:solidFill>
                  </a:tcPr>
                </a:tc>
                <a:extLst>
                  <a:ext uri="{0D108BD9-81ED-4DB2-BD59-A6C34878D82A}">
                    <a16:rowId xmlns:a16="http://schemas.microsoft.com/office/drawing/2014/main" val="3106201146"/>
                  </a:ext>
                </a:extLst>
              </a:tr>
            </a:tbl>
          </a:graphicData>
        </a:graphic>
      </p:graphicFrame>
    </p:spTree>
    <p:extLst>
      <p:ext uri="{BB962C8B-B14F-4D97-AF65-F5344CB8AC3E}">
        <p14:creationId xmlns:p14="http://schemas.microsoft.com/office/powerpoint/2010/main" val="2223407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441000" y="509842"/>
            <a:ext cx="5976000" cy="1296000"/>
          </a:xfrm>
        </p:spPr>
        <p:txBody>
          <a:bodyPr/>
          <a:lstStyle/>
          <a:p>
            <a:r>
              <a:rPr lang="en-GB" sz="2400" dirty="0">
                <a:solidFill>
                  <a:schemeClr val="accent1"/>
                </a:solidFill>
              </a:rPr>
              <a:t>Demographics</a:t>
            </a:r>
          </a:p>
        </p:txBody>
      </p:sp>
      <p:graphicFrame>
        <p:nvGraphicFramePr>
          <p:cNvPr id="2" name="Table 4">
            <a:extLst>
              <a:ext uri="{FF2B5EF4-FFF2-40B4-BE49-F238E27FC236}">
                <a16:creationId xmlns:a16="http://schemas.microsoft.com/office/drawing/2014/main" id="{AFA29FCB-F032-ED2C-78CE-3BD41CA5BE3E}"/>
              </a:ext>
            </a:extLst>
          </p:cNvPr>
          <p:cNvGraphicFramePr>
            <a:graphicFrameLocks noGrp="1"/>
          </p:cNvGraphicFramePr>
          <p:nvPr>
            <p:extLst>
              <p:ext uri="{D42A27DB-BD31-4B8C-83A1-F6EECF244321}">
                <p14:modId xmlns:p14="http://schemas.microsoft.com/office/powerpoint/2010/main" val="3389718309"/>
              </p:ext>
            </p:extLst>
          </p:nvPr>
        </p:nvGraphicFramePr>
        <p:xfrm>
          <a:off x="441000" y="1165688"/>
          <a:ext cx="2988000" cy="2204680"/>
        </p:xfrm>
        <a:graphic>
          <a:graphicData uri="http://schemas.openxmlformats.org/drawingml/2006/table">
            <a:tbl>
              <a:tblPr firstRow="1" bandRow="1">
                <a:tableStyleId>{5940675A-B579-460E-94D1-54222C63F5DA}</a:tableStyleId>
              </a:tblPr>
              <a:tblGrid>
                <a:gridCol w="1267755">
                  <a:extLst>
                    <a:ext uri="{9D8B030D-6E8A-4147-A177-3AD203B41FA5}">
                      <a16:colId xmlns:a16="http://schemas.microsoft.com/office/drawing/2014/main" val="1875536826"/>
                    </a:ext>
                  </a:extLst>
                </a:gridCol>
                <a:gridCol w="810547">
                  <a:extLst>
                    <a:ext uri="{9D8B030D-6E8A-4147-A177-3AD203B41FA5}">
                      <a16:colId xmlns:a16="http://schemas.microsoft.com/office/drawing/2014/main" val="3661947517"/>
                    </a:ext>
                  </a:extLst>
                </a:gridCol>
                <a:gridCol w="909698">
                  <a:extLst>
                    <a:ext uri="{9D8B030D-6E8A-4147-A177-3AD203B41FA5}">
                      <a16:colId xmlns:a16="http://schemas.microsoft.com/office/drawing/2014/main" val="836332897"/>
                    </a:ext>
                  </a:extLst>
                </a:gridCol>
              </a:tblGrid>
              <a:tr h="546952">
                <a:tc>
                  <a:txBody>
                    <a:bodyPr/>
                    <a:lstStyle/>
                    <a:p>
                      <a:r>
                        <a:rPr lang="en-GB" sz="800" b="1" dirty="0">
                          <a:solidFill>
                            <a:schemeClr val="bg1"/>
                          </a:solidFill>
                        </a:rPr>
                        <a:t>Gender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Man(including trans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3246775"/>
                  </a:ext>
                </a:extLst>
              </a:tr>
              <a:tr h="313184">
                <a:tc>
                  <a:txBody>
                    <a:bodyPr/>
                    <a:lstStyle/>
                    <a:p>
                      <a:r>
                        <a:rPr lang="en-GB" sz="800" dirty="0"/>
                        <a:t>Woman (including trans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737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Non- binary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0121735"/>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1121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7" name="Table 4">
            <a:extLst>
              <a:ext uri="{FF2B5EF4-FFF2-40B4-BE49-F238E27FC236}">
                <a16:creationId xmlns:a16="http://schemas.microsoft.com/office/drawing/2014/main" id="{97BC322C-768E-533A-DDD2-5A5DCE4D2229}"/>
              </a:ext>
            </a:extLst>
          </p:cNvPr>
          <p:cNvGraphicFramePr>
            <a:graphicFrameLocks noGrp="1"/>
          </p:cNvGraphicFramePr>
          <p:nvPr>
            <p:extLst>
              <p:ext uri="{D42A27DB-BD31-4B8C-83A1-F6EECF244321}">
                <p14:modId xmlns:p14="http://schemas.microsoft.com/office/powerpoint/2010/main" val="1195843641"/>
              </p:ext>
            </p:extLst>
          </p:nvPr>
        </p:nvGraphicFramePr>
        <p:xfrm>
          <a:off x="3706757" y="869842"/>
          <a:ext cx="2948213" cy="3266969"/>
        </p:xfrm>
        <a:graphic>
          <a:graphicData uri="http://schemas.openxmlformats.org/drawingml/2006/table">
            <a:tbl>
              <a:tblPr firstRow="1" bandRow="1">
                <a:tableStyleId>{5940675A-B579-460E-94D1-54222C63F5DA}</a:tableStyleId>
              </a:tblPr>
              <a:tblGrid>
                <a:gridCol w="1094228">
                  <a:extLst>
                    <a:ext uri="{9D8B030D-6E8A-4147-A177-3AD203B41FA5}">
                      <a16:colId xmlns:a16="http://schemas.microsoft.com/office/drawing/2014/main" val="1875536826"/>
                    </a:ext>
                  </a:extLst>
                </a:gridCol>
                <a:gridCol w="956400">
                  <a:extLst>
                    <a:ext uri="{9D8B030D-6E8A-4147-A177-3AD203B41FA5}">
                      <a16:colId xmlns:a16="http://schemas.microsoft.com/office/drawing/2014/main" val="3661947517"/>
                    </a:ext>
                  </a:extLst>
                </a:gridCol>
                <a:gridCol w="897585">
                  <a:extLst>
                    <a:ext uri="{9D8B030D-6E8A-4147-A177-3AD203B41FA5}">
                      <a16:colId xmlns:a16="http://schemas.microsoft.com/office/drawing/2014/main" val="836332897"/>
                    </a:ext>
                  </a:extLst>
                </a:gridCol>
              </a:tblGrid>
              <a:tr h="552257">
                <a:tc>
                  <a:txBody>
                    <a:bodyPr/>
                    <a:lstStyle/>
                    <a:p>
                      <a:r>
                        <a:rPr lang="en-GB" sz="800" b="1" dirty="0">
                          <a:solidFill>
                            <a:schemeClr val="bg1"/>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6792">
                <a:tc>
                  <a:txBody>
                    <a:bodyPr/>
                    <a:lstStyle/>
                    <a:p>
                      <a:r>
                        <a:rPr lang="en-GB" sz="800" dirty="0"/>
                        <a:t>Under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604535"/>
                  </a:ext>
                </a:extLst>
              </a:tr>
              <a:tr h="246792">
                <a:tc>
                  <a:txBody>
                    <a:bodyPr/>
                    <a:lstStyle/>
                    <a:p>
                      <a:r>
                        <a:rPr lang="en-GB" sz="800" dirty="0"/>
                        <a:t>18-24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691131"/>
                  </a:ext>
                </a:extLst>
              </a:tr>
              <a:tr h="246792">
                <a:tc>
                  <a:txBody>
                    <a:bodyPr/>
                    <a:lstStyle/>
                    <a:p>
                      <a:r>
                        <a:rPr lang="en-GB" sz="800" dirty="0"/>
                        <a:t>25-34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35-44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45-54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042833"/>
                  </a:ext>
                </a:extLst>
              </a:tr>
              <a:tr h="246792">
                <a:tc>
                  <a:txBody>
                    <a:bodyPr/>
                    <a:lstStyle/>
                    <a:p>
                      <a:r>
                        <a:rPr lang="en-GB" sz="800" dirty="0"/>
                        <a:t>55-64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246792">
                <a:tc>
                  <a:txBody>
                    <a:bodyPr/>
                    <a:lstStyle/>
                    <a:p>
                      <a:r>
                        <a:rPr lang="en-GB" sz="800" dirty="0"/>
                        <a:t>65-74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2909"/>
                  </a:ext>
                </a:extLst>
              </a:tr>
              <a:tr h="246792">
                <a:tc>
                  <a:txBody>
                    <a:bodyPr/>
                    <a:lstStyle/>
                    <a:p>
                      <a:r>
                        <a:rPr lang="en-GB" sz="800" dirty="0"/>
                        <a:t>75-84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430202"/>
                  </a:ext>
                </a:extLst>
              </a:tr>
              <a:tr h="246792">
                <a:tc>
                  <a:txBody>
                    <a:bodyPr/>
                    <a:lstStyle/>
                    <a:p>
                      <a:r>
                        <a:rPr lang="en-GB" sz="800"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315157"/>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69288"/>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1074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
        <p:nvSpPr>
          <p:cNvPr id="5" name="Slide Number Placeholder 1">
            <a:extLst>
              <a:ext uri="{FF2B5EF4-FFF2-40B4-BE49-F238E27FC236}">
                <a16:creationId xmlns:a16="http://schemas.microsoft.com/office/drawing/2014/main" id="{54B9C15B-CB46-4D63-0882-34C0FDCC886C}"/>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43</a:t>
            </a:fld>
            <a:endParaRPr lang="en-GB" noProof="0" dirty="0"/>
          </a:p>
        </p:txBody>
      </p:sp>
      <p:graphicFrame>
        <p:nvGraphicFramePr>
          <p:cNvPr id="4" name="Table 4">
            <a:extLst>
              <a:ext uri="{FF2B5EF4-FFF2-40B4-BE49-F238E27FC236}">
                <a16:creationId xmlns:a16="http://schemas.microsoft.com/office/drawing/2014/main" id="{46E83F78-BE17-B87F-8115-F827562AE93D}"/>
              </a:ext>
            </a:extLst>
          </p:cNvPr>
          <p:cNvGraphicFramePr>
            <a:graphicFrameLocks noGrp="1"/>
          </p:cNvGraphicFramePr>
          <p:nvPr>
            <p:extLst>
              <p:ext uri="{D42A27DB-BD31-4B8C-83A1-F6EECF244321}">
                <p14:modId xmlns:p14="http://schemas.microsoft.com/office/powerpoint/2010/main" val="1129682034"/>
              </p:ext>
            </p:extLst>
          </p:nvPr>
        </p:nvGraphicFramePr>
        <p:xfrm>
          <a:off x="3697609" y="4305526"/>
          <a:ext cx="2928790" cy="1702895"/>
        </p:xfrm>
        <a:graphic>
          <a:graphicData uri="http://schemas.openxmlformats.org/drawingml/2006/table">
            <a:tbl>
              <a:tblPr firstRow="1" bandRow="1">
                <a:tableStyleId>{5940675A-B579-460E-94D1-54222C63F5DA}</a:tableStyleId>
              </a:tblPr>
              <a:tblGrid>
                <a:gridCol w="1099543">
                  <a:extLst>
                    <a:ext uri="{9D8B030D-6E8A-4147-A177-3AD203B41FA5}">
                      <a16:colId xmlns:a16="http://schemas.microsoft.com/office/drawing/2014/main" val="1875536826"/>
                    </a:ext>
                  </a:extLst>
                </a:gridCol>
                <a:gridCol w="937575">
                  <a:extLst>
                    <a:ext uri="{9D8B030D-6E8A-4147-A177-3AD203B41FA5}">
                      <a16:colId xmlns:a16="http://schemas.microsoft.com/office/drawing/2014/main" val="3661947517"/>
                    </a:ext>
                  </a:extLst>
                </a:gridCol>
                <a:gridCol w="891672">
                  <a:extLst>
                    <a:ext uri="{9D8B030D-6E8A-4147-A177-3AD203B41FA5}">
                      <a16:colId xmlns:a16="http://schemas.microsoft.com/office/drawing/2014/main" val="836332897"/>
                    </a:ext>
                  </a:extLst>
                </a:gridCol>
              </a:tblGrid>
              <a:tr h="535799">
                <a:tc>
                  <a:txBody>
                    <a:bodyPr/>
                    <a:lstStyle/>
                    <a:p>
                      <a:r>
                        <a:rPr lang="en-GB" sz="800" b="1" dirty="0">
                          <a:solidFill>
                            <a:schemeClr val="bg1"/>
                          </a:solidFill>
                        </a:rPr>
                        <a:t>Long-term condition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184614">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5112092"/>
                  </a:ext>
                </a:extLst>
              </a:tr>
              <a:tr h="184614">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Not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3911395"/>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943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6" name="Table 4">
            <a:extLst>
              <a:ext uri="{FF2B5EF4-FFF2-40B4-BE49-F238E27FC236}">
                <a16:creationId xmlns:a16="http://schemas.microsoft.com/office/drawing/2014/main" id="{5C23E48B-8A47-A089-2967-852657AA42EA}"/>
              </a:ext>
            </a:extLst>
          </p:cNvPr>
          <p:cNvGraphicFramePr>
            <a:graphicFrameLocks noGrp="1"/>
          </p:cNvGraphicFramePr>
          <p:nvPr>
            <p:extLst>
              <p:ext uri="{D42A27DB-BD31-4B8C-83A1-F6EECF244321}">
                <p14:modId xmlns:p14="http://schemas.microsoft.com/office/powerpoint/2010/main" val="3116401017"/>
              </p:ext>
            </p:extLst>
          </p:nvPr>
        </p:nvGraphicFramePr>
        <p:xfrm>
          <a:off x="3688461" y="6163537"/>
          <a:ext cx="2937938" cy="2899003"/>
        </p:xfrm>
        <a:graphic>
          <a:graphicData uri="http://schemas.openxmlformats.org/drawingml/2006/table">
            <a:tbl>
              <a:tblPr firstRow="1" bandRow="1">
                <a:tableStyleId>{5940675A-B579-460E-94D1-54222C63F5DA}</a:tableStyleId>
              </a:tblPr>
              <a:tblGrid>
                <a:gridCol w="1108691">
                  <a:extLst>
                    <a:ext uri="{9D8B030D-6E8A-4147-A177-3AD203B41FA5}">
                      <a16:colId xmlns:a16="http://schemas.microsoft.com/office/drawing/2014/main" val="1875536826"/>
                    </a:ext>
                  </a:extLst>
                </a:gridCol>
                <a:gridCol w="934790">
                  <a:extLst>
                    <a:ext uri="{9D8B030D-6E8A-4147-A177-3AD203B41FA5}">
                      <a16:colId xmlns:a16="http://schemas.microsoft.com/office/drawing/2014/main" val="3661947517"/>
                    </a:ext>
                  </a:extLst>
                </a:gridCol>
                <a:gridCol w="894457">
                  <a:extLst>
                    <a:ext uri="{9D8B030D-6E8A-4147-A177-3AD203B41FA5}">
                      <a16:colId xmlns:a16="http://schemas.microsoft.com/office/drawing/2014/main" val="836332897"/>
                    </a:ext>
                  </a:extLst>
                </a:gridCol>
              </a:tblGrid>
              <a:tr h="554789">
                <a:tc>
                  <a:txBody>
                    <a:bodyPr/>
                    <a:lstStyle/>
                    <a:p>
                      <a:r>
                        <a:rPr lang="en-GB" sz="800" b="1" dirty="0">
                          <a:solidFill>
                            <a:schemeClr val="bg1"/>
                          </a:solidFill>
                        </a:rPr>
                        <a:t>Sexual Orientation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49974">
                <a:tc>
                  <a:txBody>
                    <a:bodyPr/>
                    <a:lstStyle/>
                    <a:p>
                      <a:r>
                        <a:rPr lang="en-GB" sz="800" dirty="0"/>
                        <a:t>Asexual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8183824"/>
                  </a:ext>
                </a:extLst>
              </a:tr>
              <a:tr h="249974">
                <a:tc>
                  <a:txBody>
                    <a:bodyPr/>
                    <a:lstStyle/>
                    <a:p>
                      <a:r>
                        <a:rPr lang="en-GB" sz="800" dirty="0"/>
                        <a:t>Bisexual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r>
                        <a:rPr lang="en-GB" sz="800" dirty="0"/>
                        <a:t>Gay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Heterosexual/ Straight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350778">
                <a:tc>
                  <a:txBody>
                    <a:bodyPr/>
                    <a:lstStyle/>
                    <a:p>
                      <a:r>
                        <a:rPr lang="en-GB" sz="800" dirty="0"/>
                        <a:t>Lesbian / Gay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32576">
                <a:tc>
                  <a:txBody>
                    <a:bodyPr/>
                    <a:lstStyle/>
                    <a:p>
                      <a:r>
                        <a:rPr lang="en-GB" sz="800" dirty="0"/>
                        <a:t>Pansexual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612580"/>
                  </a:ext>
                </a:extLst>
              </a:tr>
              <a:tr h="216024">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4601320"/>
                  </a:ext>
                </a:extLst>
              </a:tr>
              <a:tr h="216024">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514841"/>
                  </a:ext>
                </a:extLst>
              </a:tr>
              <a:tr h="246792">
                <a:tc>
                  <a:txBody>
                    <a:bodyPr/>
                    <a:lstStyle/>
                    <a:p>
                      <a:r>
                        <a:rPr lang="en-GB" sz="1000" b="1" dirty="0">
                          <a:solidFill>
                            <a:schemeClr val="bg1"/>
                          </a:solidFill>
                        </a:rPr>
                        <a:t>Tota</a:t>
                      </a:r>
                      <a:r>
                        <a:rPr lang="en-GB" sz="10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1017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8" name="Table 4">
            <a:extLst>
              <a:ext uri="{FF2B5EF4-FFF2-40B4-BE49-F238E27FC236}">
                <a16:creationId xmlns:a16="http://schemas.microsoft.com/office/drawing/2014/main" id="{A4E778E5-0300-71A8-D561-1E1FE30D1AE9}"/>
              </a:ext>
            </a:extLst>
          </p:cNvPr>
          <p:cNvGraphicFramePr>
            <a:graphicFrameLocks noGrp="1"/>
          </p:cNvGraphicFramePr>
          <p:nvPr>
            <p:extLst>
              <p:ext uri="{D42A27DB-BD31-4B8C-83A1-F6EECF244321}">
                <p14:modId xmlns:p14="http://schemas.microsoft.com/office/powerpoint/2010/main" val="1032629321"/>
              </p:ext>
            </p:extLst>
          </p:nvPr>
        </p:nvGraphicFramePr>
        <p:xfrm>
          <a:off x="458280" y="6504171"/>
          <a:ext cx="3029261" cy="2632269"/>
        </p:xfrm>
        <a:graphic>
          <a:graphicData uri="http://schemas.openxmlformats.org/drawingml/2006/table">
            <a:tbl>
              <a:tblPr firstRow="1" bandRow="1">
                <a:tableStyleId>{5940675A-B579-460E-94D1-54222C63F5DA}</a:tableStyleId>
              </a:tblPr>
              <a:tblGrid>
                <a:gridCol w="1285261">
                  <a:extLst>
                    <a:ext uri="{9D8B030D-6E8A-4147-A177-3AD203B41FA5}">
                      <a16:colId xmlns:a16="http://schemas.microsoft.com/office/drawing/2014/main" val="1875536826"/>
                    </a:ext>
                  </a:extLst>
                </a:gridCol>
                <a:gridCol w="821740">
                  <a:extLst>
                    <a:ext uri="{9D8B030D-6E8A-4147-A177-3AD203B41FA5}">
                      <a16:colId xmlns:a16="http://schemas.microsoft.com/office/drawing/2014/main" val="3661947517"/>
                    </a:ext>
                  </a:extLst>
                </a:gridCol>
                <a:gridCol w="922260">
                  <a:extLst>
                    <a:ext uri="{9D8B030D-6E8A-4147-A177-3AD203B41FA5}">
                      <a16:colId xmlns:a16="http://schemas.microsoft.com/office/drawing/2014/main" val="836332897"/>
                    </a:ext>
                  </a:extLst>
                </a:gridCol>
              </a:tblGrid>
              <a:tr h="514050">
                <a:tc>
                  <a:txBody>
                    <a:bodyPr/>
                    <a:lstStyle/>
                    <a:p>
                      <a:r>
                        <a:rPr lang="en-GB" sz="800" b="1" dirty="0">
                          <a:solidFill>
                            <a:schemeClr val="bg1"/>
                          </a:solidFill>
                        </a:rPr>
                        <a:t>Pregnancy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191603">
                <a:tc>
                  <a:txBody>
                    <a:bodyPr/>
                    <a:lstStyle/>
                    <a:p>
                      <a:r>
                        <a:rPr lang="en-GB" sz="800" dirty="0"/>
                        <a:t>Currently pregnant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rgbClr val="004C6B"/>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335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Currently breastfeeding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rgbClr val="004C6B"/>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8085575"/>
                  </a:ext>
                </a:extLst>
              </a:tr>
              <a:tr h="246792">
                <a:tc>
                  <a:txBody>
                    <a:bodyPr/>
                    <a:lstStyle/>
                    <a:p>
                      <a:r>
                        <a:rPr lang="en-GB" sz="800" dirty="0"/>
                        <a:t>Given birth in the last 26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6792">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834371"/>
                  </a:ext>
                </a:extLst>
              </a:tr>
              <a:tr h="24679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246792">
                <a:tc>
                  <a:txBody>
                    <a:bodyPr/>
                    <a:lstStyle/>
                    <a:p>
                      <a:r>
                        <a:rPr lang="en-GB" sz="800" dirty="0"/>
                        <a:t>Not relevant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5517162"/>
                  </a:ext>
                </a:extLst>
              </a:tr>
              <a:tr h="246792">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62284"/>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1045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9" name="Table 4">
            <a:extLst>
              <a:ext uri="{FF2B5EF4-FFF2-40B4-BE49-F238E27FC236}">
                <a16:creationId xmlns:a16="http://schemas.microsoft.com/office/drawing/2014/main" id="{1EC1509F-40FD-FF4F-806A-3261EB276DF6}"/>
              </a:ext>
            </a:extLst>
          </p:cNvPr>
          <p:cNvGraphicFramePr>
            <a:graphicFrameLocks noGrp="1"/>
          </p:cNvGraphicFramePr>
          <p:nvPr>
            <p:extLst>
              <p:ext uri="{D42A27DB-BD31-4B8C-83A1-F6EECF244321}">
                <p14:modId xmlns:p14="http://schemas.microsoft.com/office/powerpoint/2010/main" val="2365470155"/>
              </p:ext>
            </p:extLst>
          </p:nvPr>
        </p:nvGraphicFramePr>
        <p:xfrm>
          <a:off x="441000" y="3498070"/>
          <a:ext cx="3029261" cy="2878399"/>
        </p:xfrm>
        <a:graphic>
          <a:graphicData uri="http://schemas.openxmlformats.org/drawingml/2006/table">
            <a:tbl>
              <a:tblPr firstRow="1" bandRow="1">
                <a:tableStyleId>{5940675A-B579-460E-94D1-54222C63F5DA}</a:tableStyleId>
              </a:tblPr>
              <a:tblGrid>
                <a:gridCol w="1285262">
                  <a:extLst>
                    <a:ext uri="{9D8B030D-6E8A-4147-A177-3AD203B41FA5}">
                      <a16:colId xmlns:a16="http://schemas.microsoft.com/office/drawing/2014/main" val="1875536826"/>
                    </a:ext>
                  </a:extLst>
                </a:gridCol>
                <a:gridCol w="821739">
                  <a:extLst>
                    <a:ext uri="{9D8B030D-6E8A-4147-A177-3AD203B41FA5}">
                      <a16:colId xmlns:a16="http://schemas.microsoft.com/office/drawing/2014/main" val="3661947517"/>
                    </a:ext>
                  </a:extLst>
                </a:gridCol>
                <a:gridCol w="922260">
                  <a:extLst>
                    <a:ext uri="{9D8B030D-6E8A-4147-A177-3AD203B41FA5}">
                      <a16:colId xmlns:a16="http://schemas.microsoft.com/office/drawing/2014/main" val="836332897"/>
                    </a:ext>
                  </a:extLst>
                </a:gridCol>
              </a:tblGrid>
              <a:tr h="498007">
                <a:tc>
                  <a:txBody>
                    <a:bodyPr/>
                    <a:lstStyle/>
                    <a:p>
                      <a:r>
                        <a:rPr lang="en-GB" sz="800" b="1" dirty="0">
                          <a:solidFill>
                            <a:schemeClr val="bg1"/>
                          </a:solidFill>
                        </a:rPr>
                        <a:t>Religion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00452">
                <a:tc>
                  <a:txBody>
                    <a:bodyPr/>
                    <a:lstStyle/>
                    <a:p>
                      <a:r>
                        <a:rPr lang="en-GB" sz="800" dirty="0"/>
                        <a:t>Buddhist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00452">
                <a:tc>
                  <a:txBody>
                    <a:bodyPr/>
                    <a:lstStyle/>
                    <a:p>
                      <a:r>
                        <a:rPr lang="en-GB" sz="800" dirty="0"/>
                        <a:t>Christian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502796"/>
                  </a:ext>
                </a:extLst>
              </a:tr>
              <a:tr h="200452">
                <a:tc>
                  <a:txBody>
                    <a:bodyPr/>
                    <a:lstStyle/>
                    <a:p>
                      <a:r>
                        <a:rPr lang="en-GB" sz="800" dirty="0"/>
                        <a:t>Hindu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291532"/>
                  </a:ext>
                </a:extLst>
              </a:tr>
              <a:tr h="200452">
                <a:tc>
                  <a:txBody>
                    <a:bodyPr/>
                    <a:lstStyle/>
                    <a:p>
                      <a:r>
                        <a:rPr lang="en-GB" sz="800" dirty="0"/>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8767310"/>
                  </a:ext>
                </a:extLst>
              </a:tr>
              <a:tr h="200452">
                <a:tc>
                  <a:txBody>
                    <a:bodyPr/>
                    <a:lstStyle/>
                    <a:p>
                      <a:r>
                        <a:rPr lang="en-GB" sz="800" dirty="0"/>
                        <a:t>Muslim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7698972"/>
                  </a:ext>
                </a:extLst>
              </a:tr>
              <a:tr h="200452">
                <a:tc>
                  <a:txBody>
                    <a:bodyPr/>
                    <a:lstStyle/>
                    <a:p>
                      <a:r>
                        <a:rPr lang="en-GB" sz="800" dirty="0"/>
                        <a:t>Sikh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415724"/>
                  </a:ext>
                </a:extLst>
              </a:tr>
              <a:tr h="200452">
                <a:tc>
                  <a:txBody>
                    <a:bodyPr/>
                    <a:lstStyle/>
                    <a:p>
                      <a:r>
                        <a:rPr lang="en-GB" sz="800" dirty="0"/>
                        <a:t>Spiritualism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0332888"/>
                  </a:ext>
                </a:extLst>
              </a:tr>
              <a:tr h="200452">
                <a:tc>
                  <a:txBody>
                    <a:bodyPr/>
                    <a:lstStyle/>
                    <a:p>
                      <a:r>
                        <a:rPr lang="en-GB" sz="800" dirty="0"/>
                        <a:t>Other 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917338"/>
                  </a:ext>
                </a:extLst>
              </a:tr>
              <a:tr h="200452">
                <a:tc>
                  <a:txBody>
                    <a:bodyPr/>
                    <a:lstStyle/>
                    <a:p>
                      <a:r>
                        <a:rPr lang="en-GB" sz="800" dirty="0"/>
                        <a:t>No 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9002764"/>
                  </a:ext>
                </a:extLst>
              </a:tr>
              <a:tr h="200452">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236630"/>
                  </a:ext>
                </a:extLst>
              </a:tr>
              <a:tr h="246792">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dirty="0">
                          <a:solidFill>
                            <a:schemeClr val="bg1"/>
                          </a:solidFill>
                        </a:rPr>
                        <a:t>936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Tree>
    <p:extLst>
      <p:ext uri="{BB962C8B-B14F-4D97-AF65-F5344CB8AC3E}">
        <p14:creationId xmlns:p14="http://schemas.microsoft.com/office/powerpoint/2010/main" val="376533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31146-0C81-4157-3D5E-462E40D0E766}"/>
              </a:ext>
            </a:extLst>
          </p:cNvPr>
          <p:cNvSpPr>
            <a:spLocks noGrp="1"/>
          </p:cNvSpPr>
          <p:nvPr>
            <p:ph type="title"/>
          </p:nvPr>
        </p:nvSpPr>
        <p:spPr>
          <a:xfrm>
            <a:off x="441000" y="536951"/>
            <a:ext cx="5976000" cy="1296000"/>
          </a:xfrm>
        </p:spPr>
        <p:txBody>
          <a:bodyPr/>
          <a:lstStyle/>
          <a:p>
            <a:r>
              <a:rPr lang="en-GB" sz="2400" dirty="0">
                <a:solidFill>
                  <a:schemeClr val="accent1"/>
                </a:solidFill>
              </a:rPr>
              <a:t>Demographics</a:t>
            </a:r>
          </a:p>
        </p:txBody>
      </p:sp>
      <p:sp>
        <p:nvSpPr>
          <p:cNvPr id="2" name="Slide Number Placeholder 1">
            <a:extLst>
              <a:ext uri="{FF2B5EF4-FFF2-40B4-BE49-F238E27FC236}">
                <a16:creationId xmlns:a16="http://schemas.microsoft.com/office/drawing/2014/main" id="{B83EDCD3-6501-E89C-915B-B960EDDA8829}"/>
              </a:ext>
            </a:extLst>
          </p:cNvPr>
          <p:cNvSpPr>
            <a:spLocks noGrp="1"/>
          </p:cNvSpPr>
          <p:nvPr>
            <p:ph type="sldNum" sz="quarter" idx="12"/>
          </p:nvPr>
        </p:nvSpPr>
        <p:spPr>
          <a:xfrm>
            <a:off x="5876552" y="339081"/>
            <a:ext cx="581000" cy="360000"/>
          </a:xfrm>
        </p:spPr>
        <p:txBody>
          <a:bodyPr/>
          <a:lstStyle/>
          <a:p>
            <a:fld id="{9295DF58-4118-4551-8C61-1A7ED177FA2D}" type="slidenum">
              <a:rPr lang="en-GB" noProof="0" smtClean="0"/>
              <a:pPr/>
              <a:t>44</a:t>
            </a:fld>
            <a:endParaRPr lang="en-GB" noProof="0" dirty="0"/>
          </a:p>
        </p:txBody>
      </p:sp>
      <p:graphicFrame>
        <p:nvGraphicFramePr>
          <p:cNvPr id="8" name="Table 4">
            <a:extLst>
              <a:ext uri="{FF2B5EF4-FFF2-40B4-BE49-F238E27FC236}">
                <a16:creationId xmlns:a16="http://schemas.microsoft.com/office/drawing/2014/main" id="{14F590D1-8827-E260-AAD0-E0004764B08C}"/>
              </a:ext>
            </a:extLst>
          </p:cNvPr>
          <p:cNvGraphicFramePr>
            <a:graphicFrameLocks noGrp="1"/>
          </p:cNvGraphicFramePr>
          <p:nvPr>
            <p:extLst>
              <p:ext uri="{D42A27DB-BD31-4B8C-83A1-F6EECF244321}">
                <p14:modId xmlns:p14="http://schemas.microsoft.com/office/powerpoint/2010/main" val="1890984060"/>
              </p:ext>
            </p:extLst>
          </p:nvPr>
        </p:nvGraphicFramePr>
        <p:xfrm>
          <a:off x="441000" y="7833320"/>
          <a:ext cx="2820892" cy="1673900"/>
        </p:xfrm>
        <a:graphic>
          <a:graphicData uri="http://schemas.openxmlformats.org/drawingml/2006/table">
            <a:tbl>
              <a:tblPr firstRow="1" bandRow="1">
                <a:tableStyleId>{5940675A-B579-460E-94D1-54222C63F5DA}</a:tableStyleId>
              </a:tblPr>
              <a:tblGrid>
                <a:gridCol w="1187799">
                  <a:extLst>
                    <a:ext uri="{9D8B030D-6E8A-4147-A177-3AD203B41FA5}">
                      <a16:colId xmlns:a16="http://schemas.microsoft.com/office/drawing/2014/main" val="1875536826"/>
                    </a:ext>
                  </a:extLst>
                </a:gridCol>
                <a:gridCol w="864096">
                  <a:extLst>
                    <a:ext uri="{9D8B030D-6E8A-4147-A177-3AD203B41FA5}">
                      <a16:colId xmlns:a16="http://schemas.microsoft.com/office/drawing/2014/main" val="3661947517"/>
                    </a:ext>
                  </a:extLst>
                </a:gridCol>
                <a:gridCol w="768997">
                  <a:extLst>
                    <a:ext uri="{9D8B030D-6E8A-4147-A177-3AD203B41FA5}">
                      <a16:colId xmlns:a16="http://schemas.microsoft.com/office/drawing/2014/main" val="836332897"/>
                    </a:ext>
                  </a:extLst>
                </a:gridCol>
              </a:tblGrid>
              <a:tr h="566628">
                <a:tc>
                  <a:txBody>
                    <a:bodyPr/>
                    <a:lstStyle/>
                    <a:p>
                      <a:r>
                        <a:rPr lang="en-GB" sz="800" b="1" dirty="0">
                          <a:solidFill>
                            <a:schemeClr val="bg1"/>
                          </a:solidFill>
                        </a:rPr>
                        <a:t>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15858">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147480"/>
                  </a:ext>
                </a:extLst>
              </a:tr>
              <a:tr h="215858">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6502722"/>
                  </a:ext>
                </a:extLst>
              </a:tr>
              <a:tr h="215858">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15858">
                <a:tc>
                  <a:txBody>
                    <a:bodyPr/>
                    <a:lstStyle/>
                    <a:p>
                      <a:r>
                        <a:rPr lang="en-GB" sz="800" dirty="0"/>
                        <a:t>Not 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450291"/>
                  </a:ext>
                </a:extLst>
              </a:tr>
              <a:tr h="215858">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b="1" dirty="0">
                          <a:solidFill>
                            <a:schemeClr val="bg1"/>
                          </a:solidFill>
                        </a:rPr>
                        <a:t>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4" name="Table 4">
            <a:extLst>
              <a:ext uri="{FF2B5EF4-FFF2-40B4-BE49-F238E27FC236}">
                <a16:creationId xmlns:a16="http://schemas.microsoft.com/office/drawing/2014/main" id="{BCF5185C-57D7-1A42-FF40-4F49C3A94F84}"/>
              </a:ext>
            </a:extLst>
          </p:cNvPr>
          <p:cNvGraphicFramePr>
            <a:graphicFrameLocks noGrp="1"/>
          </p:cNvGraphicFramePr>
          <p:nvPr>
            <p:extLst>
              <p:ext uri="{D42A27DB-BD31-4B8C-83A1-F6EECF244321}">
                <p14:modId xmlns:p14="http://schemas.microsoft.com/office/powerpoint/2010/main" val="502983050"/>
              </p:ext>
            </p:extLst>
          </p:nvPr>
        </p:nvGraphicFramePr>
        <p:xfrm>
          <a:off x="458459" y="1241975"/>
          <a:ext cx="2803433" cy="6332362"/>
        </p:xfrm>
        <a:graphic>
          <a:graphicData uri="http://schemas.openxmlformats.org/drawingml/2006/table">
            <a:tbl>
              <a:tblPr firstRow="1" bandRow="1">
                <a:tableStyleId>{5940675A-B579-460E-94D1-54222C63F5DA}</a:tableStyleId>
              </a:tblPr>
              <a:tblGrid>
                <a:gridCol w="1219256">
                  <a:extLst>
                    <a:ext uri="{9D8B030D-6E8A-4147-A177-3AD203B41FA5}">
                      <a16:colId xmlns:a16="http://schemas.microsoft.com/office/drawing/2014/main" val="1875536826"/>
                    </a:ext>
                  </a:extLst>
                </a:gridCol>
                <a:gridCol w="792088">
                  <a:extLst>
                    <a:ext uri="{9D8B030D-6E8A-4147-A177-3AD203B41FA5}">
                      <a16:colId xmlns:a16="http://schemas.microsoft.com/office/drawing/2014/main" val="3661947517"/>
                    </a:ext>
                  </a:extLst>
                </a:gridCol>
                <a:gridCol w="792089">
                  <a:extLst>
                    <a:ext uri="{9D8B030D-6E8A-4147-A177-3AD203B41FA5}">
                      <a16:colId xmlns:a16="http://schemas.microsoft.com/office/drawing/2014/main" val="836332897"/>
                    </a:ext>
                  </a:extLst>
                </a:gridCol>
              </a:tblGrid>
              <a:tr h="344607">
                <a:tc>
                  <a:txBody>
                    <a:bodyPr/>
                    <a:lstStyle/>
                    <a:p>
                      <a:r>
                        <a:rPr lang="en-GB" sz="800" b="1" dirty="0">
                          <a:solidFill>
                            <a:schemeClr val="bg1"/>
                          </a:solidFill>
                        </a:rPr>
                        <a:t>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71577">
                <a:tc>
                  <a:txBody>
                    <a:bodyPr/>
                    <a:lstStyle/>
                    <a:p>
                      <a:pPr algn="l" fontAlgn="b"/>
                      <a:r>
                        <a:rPr lang="en-US" sz="1100" b="0" i="0" u="none" strike="noStrike" dirty="0">
                          <a:solidFill>
                            <a:schemeClr val="tx1"/>
                          </a:solidFill>
                          <a:effectLst/>
                          <a:latin typeface="Calibri" panose="020F0502020204030204" pitchFamily="34" charset="0"/>
                        </a:rPr>
                        <a:t>British / English / Northern Irish / Scottish / Welsh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lnSpc>
                          <a:spcPct val="100000"/>
                        </a:lnSpc>
                      </a:pPr>
                      <a:r>
                        <a:rPr lang="en-US" sz="1100" b="0" i="0" u="none" strike="noStrike" dirty="0">
                          <a:solidFill>
                            <a:srgbClr val="004C6B"/>
                          </a:solidFill>
                          <a:effectLst/>
                          <a:latin typeface="Calibri" panose="020F0502020204030204" pitchFamily="34" charset="0"/>
                        </a:rPr>
                        <a:t>361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71577">
                <a:tc>
                  <a:txBody>
                    <a:bodyPr/>
                    <a:lstStyle/>
                    <a:p>
                      <a:pPr algn="l" fontAlgn="b"/>
                      <a:r>
                        <a:rPr lang="en-US" sz="1100" b="0" i="0" u="none" strike="noStrike" dirty="0">
                          <a:solidFill>
                            <a:schemeClr val="tx1"/>
                          </a:solidFill>
                          <a:effectLst/>
                          <a:latin typeface="Calibri" panose="020F0502020204030204" pitchFamily="34" charset="0"/>
                        </a:rPr>
                        <a:t>Irish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5643799"/>
                  </a:ext>
                </a:extLst>
              </a:tr>
              <a:tr h="134209">
                <a:tc>
                  <a:txBody>
                    <a:bodyPr/>
                    <a:lstStyle/>
                    <a:p>
                      <a:pPr algn="l" fontAlgn="b"/>
                      <a:r>
                        <a:rPr lang="en-US" sz="1100" b="0" i="0" u="none" strike="noStrike">
                          <a:solidFill>
                            <a:schemeClr val="tx1"/>
                          </a:solidFill>
                          <a:effectLst/>
                          <a:latin typeface="Calibri" panose="020F0502020204030204" pitchFamily="34" charset="0"/>
                        </a:rPr>
                        <a:t>Gypsy or Irish Traveller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100" b="0" i="0" u="none" strike="noStrike" dirty="0">
                        <a:solidFill>
                          <a:srgbClr val="004C6B"/>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6991404"/>
                  </a:ext>
                </a:extLst>
              </a:tr>
              <a:tr h="182402">
                <a:tc>
                  <a:txBody>
                    <a:bodyPr/>
                    <a:lstStyle/>
                    <a:p>
                      <a:pPr algn="l" fontAlgn="b"/>
                      <a:r>
                        <a:rPr lang="en-US" sz="1100" b="0" i="0" u="none" strike="noStrike">
                          <a:solidFill>
                            <a:schemeClr val="tx1"/>
                          </a:solidFill>
                          <a:effectLst/>
                          <a:latin typeface="Calibri" panose="020F0502020204030204" pitchFamily="34" charset="0"/>
                        </a:rPr>
                        <a:t>Roma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0351094"/>
                  </a:ext>
                </a:extLst>
              </a:tr>
              <a:tr h="134209">
                <a:tc>
                  <a:txBody>
                    <a:bodyPr/>
                    <a:lstStyle/>
                    <a:p>
                      <a:pPr algn="l" fontAlgn="b"/>
                      <a:r>
                        <a:rPr lang="en-US" sz="1100" b="0" i="0" u="none" strike="noStrike">
                          <a:solidFill>
                            <a:schemeClr val="tx1"/>
                          </a:solidFill>
                          <a:effectLst/>
                          <a:latin typeface="Calibri" panose="020F0502020204030204" pitchFamily="34" charset="0"/>
                        </a:rPr>
                        <a:t>Any other White background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227256"/>
                  </a:ext>
                </a:extLst>
              </a:tr>
              <a:tr h="134209">
                <a:tc>
                  <a:txBody>
                    <a:bodyPr/>
                    <a:lstStyle/>
                    <a:p>
                      <a:pPr algn="l" fontAlgn="b"/>
                      <a:r>
                        <a:rPr lang="en-US" sz="1100" b="0" i="0" u="none" strike="noStrike" dirty="0">
                          <a:solidFill>
                            <a:schemeClr val="tx1"/>
                          </a:solidFill>
                          <a:effectLst/>
                          <a:latin typeface="Calibri" panose="020F0502020204030204" pitchFamily="34" charset="0"/>
                        </a:rPr>
                        <a:t>Bangladeshi</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069590"/>
                  </a:ext>
                </a:extLst>
              </a:tr>
              <a:tr h="134209">
                <a:tc>
                  <a:txBody>
                    <a:bodyPr/>
                    <a:lstStyle/>
                    <a:p>
                      <a:pPr algn="l" fontAlgn="b"/>
                      <a:r>
                        <a:rPr lang="en-US" sz="1100" b="0" i="0" u="none" strike="noStrike">
                          <a:solidFill>
                            <a:schemeClr val="tx1"/>
                          </a:solidFill>
                          <a:effectLst/>
                          <a:latin typeface="Calibri" panose="020F0502020204030204" pitchFamily="34" charset="0"/>
                        </a:rPr>
                        <a:t>Chinese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941363"/>
                  </a:ext>
                </a:extLst>
              </a:tr>
              <a:tr h="134209">
                <a:tc>
                  <a:txBody>
                    <a:bodyPr/>
                    <a:lstStyle/>
                    <a:p>
                      <a:pPr algn="l" fontAlgn="b"/>
                      <a:r>
                        <a:rPr lang="en-US" sz="1100" b="0" i="0" u="none" strike="noStrike">
                          <a:solidFill>
                            <a:schemeClr val="tx1"/>
                          </a:solidFill>
                          <a:effectLst/>
                          <a:latin typeface="Calibri" panose="020F0502020204030204" pitchFamily="34" charset="0"/>
                        </a:rPr>
                        <a:t>Indian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5927857"/>
                  </a:ext>
                </a:extLst>
              </a:tr>
              <a:tr h="134209">
                <a:tc>
                  <a:txBody>
                    <a:bodyPr/>
                    <a:lstStyle/>
                    <a:p>
                      <a:pPr algn="l" fontAlgn="b"/>
                      <a:r>
                        <a:rPr lang="en-US" sz="1100" b="0" i="0" u="none" strike="noStrike" dirty="0">
                          <a:solidFill>
                            <a:schemeClr val="tx1"/>
                          </a:solidFill>
                          <a:effectLst/>
                          <a:latin typeface="Calibri" panose="020F0502020204030204" pitchFamily="34" charset="0"/>
                        </a:rPr>
                        <a:t>Pakistani</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288968"/>
                  </a:ext>
                </a:extLst>
              </a:tr>
              <a:tr h="262583">
                <a:tc>
                  <a:txBody>
                    <a:bodyPr/>
                    <a:lstStyle/>
                    <a:p>
                      <a:pPr algn="l" fontAlgn="b"/>
                      <a:r>
                        <a:rPr lang="en-US" sz="1100" b="0" i="0" u="none" strike="noStrike">
                          <a:solidFill>
                            <a:schemeClr val="tx1"/>
                          </a:solidFill>
                          <a:effectLst/>
                          <a:latin typeface="Calibri" panose="020F0502020204030204" pitchFamily="34" charset="0"/>
                        </a:rPr>
                        <a:t>Any other Asian background/Asian British Background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814149"/>
                  </a:ext>
                </a:extLst>
              </a:tr>
              <a:tr h="134209">
                <a:tc>
                  <a:txBody>
                    <a:bodyPr/>
                    <a:lstStyle/>
                    <a:p>
                      <a:pPr algn="l" fontAlgn="b"/>
                      <a:r>
                        <a:rPr lang="en-US" sz="1100" b="0" i="0" u="none" strike="noStrike">
                          <a:solidFill>
                            <a:schemeClr val="tx1"/>
                          </a:solidFill>
                          <a:effectLst/>
                          <a:latin typeface="Calibri" panose="020F0502020204030204" pitchFamily="34" charset="0"/>
                        </a:rPr>
                        <a:t>African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134209">
                <a:tc>
                  <a:txBody>
                    <a:bodyPr/>
                    <a:lstStyle/>
                    <a:p>
                      <a:pPr algn="l" fontAlgn="b"/>
                      <a:r>
                        <a:rPr lang="en-US" sz="1100" b="0" i="0" u="none" strike="noStrike">
                          <a:solidFill>
                            <a:schemeClr val="tx1"/>
                          </a:solidFill>
                          <a:effectLst/>
                          <a:latin typeface="Calibri" panose="020F0502020204030204" pitchFamily="34" charset="0"/>
                        </a:rPr>
                        <a:t>Caribbean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5997"/>
                  </a:ext>
                </a:extLst>
              </a:tr>
              <a:tr h="186593">
                <a:tc>
                  <a:txBody>
                    <a:bodyPr/>
                    <a:lstStyle/>
                    <a:p>
                      <a:pPr algn="l" fontAlgn="b"/>
                      <a:r>
                        <a:rPr lang="en-US" sz="1100" b="0" i="0" u="none" strike="noStrike">
                          <a:solidFill>
                            <a:schemeClr val="tx1"/>
                          </a:solidFill>
                          <a:effectLst/>
                          <a:latin typeface="Calibri" panose="020F0502020204030204" pitchFamily="34" charset="0"/>
                        </a:rPr>
                        <a:t>Any other Black / Black British background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71577">
                <a:tc>
                  <a:txBody>
                    <a:bodyPr/>
                    <a:lstStyle/>
                    <a:p>
                      <a:pPr algn="l" fontAlgn="b"/>
                      <a:r>
                        <a:rPr lang="en-US" sz="1100" b="0" i="0" u="none" strike="noStrike">
                          <a:solidFill>
                            <a:schemeClr val="tx1"/>
                          </a:solidFill>
                          <a:effectLst/>
                          <a:latin typeface="Calibri" panose="020F0502020204030204" pitchFamily="34" charset="0"/>
                        </a:rPr>
                        <a:t>Asian and White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4096482"/>
                  </a:ext>
                </a:extLst>
              </a:tr>
              <a:tr h="134209">
                <a:tc>
                  <a:txBody>
                    <a:bodyPr/>
                    <a:lstStyle/>
                    <a:p>
                      <a:pPr algn="l" fontAlgn="b"/>
                      <a:r>
                        <a:rPr lang="en-US" sz="1100" b="0" i="0" u="none" strike="noStrike">
                          <a:solidFill>
                            <a:schemeClr val="tx1"/>
                          </a:solidFill>
                          <a:effectLst/>
                          <a:latin typeface="Calibri" panose="020F0502020204030204" pitchFamily="34" charset="0"/>
                        </a:rPr>
                        <a:t>Black African and White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02909"/>
                  </a:ext>
                </a:extLst>
              </a:tr>
              <a:tr h="182402">
                <a:tc>
                  <a:txBody>
                    <a:bodyPr/>
                    <a:lstStyle/>
                    <a:p>
                      <a:pPr algn="l" fontAlgn="b"/>
                      <a:r>
                        <a:rPr lang="en-US" sz="1100" b="0" i="0" u="none" strike="noStrike">
                          <a:solidFill>
                            <a:schemeClr val="tx1"/>
                          </a:solidFill>
                          <a:effectLst/>
                          <a:latin typeface="Calibri" panose="020F0502020204030204" pitchFamily="34" charset="0"/>
                        </a:rPr>
                        <a:t>Black Caribbean and White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430202"/>
                  </a:ext>
                </a:extLst>
              </a:tr>
              <a:tr h="262583">
                <a:tc>
                  <a:txBody>
                    <a:bodyPr/>
                    <a:lstStyle/>
                    <a:p>
                      <a:pPr algn="l" fontAlgn="b"/>
                      <a:r>
                        <a:rPr lang="en-US" sz="1100" b="0" i="0" u="none" strike="noStrike" dirty="0">
                          <a:solidFill>
                            <a:schemeClr val="tx1"/>
                          </a:solidFill>
                          <a:effectLst/>
                          <a:latin typeface="Calibri" panose="020F0502020204030204" pitchFamily="34" charset="0"/>
                        </a:rPr>
                        <a:t>Any other Mixed / Multiple ethnic groups background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6315157"/>
                  </a:ext>
                </a:extLst>
              </a:tr>
              <a:tr h="271577">
                <a:tc>
                  <a:txBody>
                    <a:bodyPr/>
                    <a:lstStyle/>
                    <a:p>
                      <a:pPr algn="l" fontAlgn="b"/>
                      <a:r>
                        <a:rPr lang="en-US" sz="1100" b="0" i="0" u="none" strike="noStrike">
                          <a:solidFill>
                            <a:schemeClr val="tx1"/>
                          </a:solidFill>
                          <a:effectLst/>
                          <a:latin typeface="Calibri" panose="020F0502020204030204" pitchFamily="34" charset="0"/>
                        </a:rPr>
                        <a:t>Arab</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69288"/>
                  </a:ext>
                </a:extLst>
              </a:tr>
              <a:tr h="134209">
                <a:tc>
                  <a:txBody>
                    <a:bodyPr/>
                    <a:lstStyle/>
                    <a:p>
                      <a:pPr algn="l" fontAlgn="b"/>
                      <a:r>
                        <a:rPr lang="en-US" sz="1100" b="0" i="0" u="none" strike="noStrike" dirty="0">
                          <a:solidFill>
                            <a:schemeClr val="tx1"/>
                          </a:solidFill>
                          <a:effectLst/>
                          <a:latin typeface="Calibri" panose="020F0502020204030204" pitchFamily="34" charset="0"/>
                        </a:rPr>
                        <a:t>Any other ethnic group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278092"/>
                  </a:ext>
                </a:extLst>
              </a:tr>
              <a:tr h="182402">
                <a:tc>
                  <a:txBody>
                    <a:bodyPr/>
                    <a:lstStyle/>
                    <a:p>
                      <a:pPr algn="l" fontAlgn="b"/>
                      <a:r>
                        <a:rPr lang="en-US" sz="1100" b="0" i="0" u="none" strike="noStrike" dirty="0">
                          <a:solidFill>
                            <a:srgbClr val="FFFFFF"/>
                          </a:solidFill>
                          <a:effectLst/>
                          <a:highlight>
                            <a:srgbClr val="00506B"/>
                          </a:highlight>
                          <a:latin typeface="Calibri" panose="020F0502020204030204" pitchFamily="34" charset="0"/>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fontAlgn="b"/>
                      <a:r>
                        <a:rPr lang="en-US" sz="1100" b="1" i="0" u="none" strike="noStrike" dirty="0">
                          <a:solidFill>
                            <a:schemeClr val="bg1"/>
                          </a:solidFill>
                          <a:effectLst/>
                          <a:latin typeface="Calibri" panose="020F0502020204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US" sz="1100" b="1" i="0" u="none" strike="noStrike" dirty="0">
                          <a:solidFill>
                            <a:schemeClr val="bg1"/>
                          </a:solidFill>
                          <a:effectLst/>
                          <a:latin typeface="Calibri" panose="020F0502020204030204" pitchFamily="34" charset="0"/>
                        </a:rPr>
                        <a:t>1048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5" name="Table 4">
            <a:extLst>
              <a:ext uri="{FF2B5EF4-FFF2-40B4-BE49-F238E27FC236}">
                <a16:creationId xmlns:a16="http://schemas.microsoft.com/office/drawing/2014/main" id="{2CD39D12-24EF-81A7-23E3-057A177A61EC}"/>
              </a:ext>
            </a:extLst>
          </p:cNvPr>
          <p:cNvGraphicFramePr>
            <a:graphicFrameLocks noGrp="1"/>
          </p:cNvGraphicFramePr>
          <p:nvPr>
            <p:extLst>
              <p:ext uri="{D42A27DB-BD31-4B8C-83A1-F6EECF244321}">
                <p14:modId xmlns:p14="http://schemas.microsoft.com/office/powerpoint/2010/main" val="3498778385"/>
              </p:ext>
            </p:extLst>
          </p:nvPr>
        </p:nvGraphicFramePr>
        <p:xfrm>
          <a:off x="3572432" y="835367"/>
          <a:ext cx="2937938" cy="3568717"/>
        </p:xfrm>
        <a:graphic>
          <a:graphicData uri="http://schemas.openxmlformats.org/drawingml/2006/table">
            <a:tbl>
              <a:tblPr firstRow="1" bandRow="1">
                <a:tableStyleId>{5940675A-B579-460E-94D1-54222C63F5DA}</a:tableStyleId>
              </a:tblPr>
              <a:tblGrid>
                <a:gridCol w="1246514">
                  <a:extLst>
                    <a:ext uri="{9D8B030D-6E8A-4147-A177-3AD203B41FA5}">
                      <a16:colId xmlns:a16="http://schemas.microsoft.com/office/drawing/2014/main" val="1875536826"/>
                    </a:ext>
                  </a:extLst>
                </a:gridCol>
                <a:gridCol w="796967">
                  <a:extLst>
                    <a:ext uri="{9D8B030D-6E8A-4147-A177-3AD203B41FA5}">
                      <a16:colId xmlns:a16="http://schemas.microsoft.com/office/drawing/2014/main" val="3661947517"/>
                    </a:ext>
                  </a:extLst>
                </a:gridCol>
                <a:gridCol w="894457">
                  <a:extLst>
                    <a:ext uri="{9D8B030D-6E8A-4147-A177-3AD203B41FA5}">
                      <a16:colId xmlns:a16="http://schemas.microsoft.com/office/drawing/2014/main" val="836332897"/>
                    </a:ext>
                  </a:extLst>
                </a:gridCol>
              </a:tblGrid>
              <a:tr h="429277">
                <a:tc>
                  <a:txBody>
                    <a:bodyPr/>
                    <a:lstStyle/>
                    <a:p>
                      <a:r>
                        <a:rPr lang="en-GB" sz="800" b="1" dirty="0">
                          <a:solidFill>
                            <a:schemeClr val="bg1"/>
                          </a:solidFill>
                        </a:rPr>
                        <a:t>Employment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97143">
                <a:tc>
                  <a:txBody>
                    <a:bodyPr/>
                    <a:lstStyle/>
                    <a:p>
                      <a:r>
                        <a:rPr lang="en-GB" sz="800" dirty="0"/>
                        <a:t>In unpaid voluntary work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351213"/>
                  </a:ext>
                </a:extLst>
              </a:tr>
              <a:tr h="297143">
                <a:tc>
                  <a:txBody>
                    <a:bodyPr/>
                    <a:lstStyle/>
                    <a:p>
                      <a:r>
                        <a:rPr lang="en-GB" sz="800" dirty="0"/>
                        <a:t>Not in employment &amp; Unable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405195">
                <a:tc>
                  <a:txBody>
                    <a:bodyPr/>
                    <a:lstStyle/>
                    <a:p>
                      <a:r>
                        <a:rPr lang="en-GB" sz="800" dirty="0"/>
                        <a:t>Not in Employment/ not actively seeking work - retired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97143">
                <a:tc>
                  <a:txBody>
                    <a:bodyPr/>
                    <a:lstStyle/>
                    <a:p>
                      <a:r>
                        <a:rPr lang="en-GB" sz="800" dirty="0"/>
                        <a:t>Not in Employment (seeking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97143">
                <a:tc>
                  <a:txBody>
                    <a:bodyPr/>
                    <a:lstStyle/>
                    <a:p>
                      <a:r>
                        <a:rPr lang="en-GB" sz="800" dirty="0"/>
                        <a:t>Not in Employment (Student)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2681282"/>
                  </a:ext>
                </a:extLst>
              </a:tr>
              <a:tr h="297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Paid: 16 or more hours/week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03183"/>
                  </a:ext>
                </a:extLst>
              </a:tr>
              <a:tr h="297143">
                <a:tc>
                  <a:txBody>
                    <a:bodyPr/>
                    <a:lstStyle/>
                    <a:p>
                      <a:r>
                        <a:rPr lang="en-GB" sz="800" dirty="0"/>
                        <a:t>Paid: Less than 16 hours/week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243804"/>
                  </a:ext>
                </a:extLst>
              </a:tr>
              <a:tr h="189091">
                <a:tc>
                  <a:txBody>
                    <a:bodyPr/>
                    <a:lstStyle/>
                    <a:p>
                      <a:r>
                        <a:rPr lang="en-GB" sz="800" dirty="0"/>
                        <a:t>On maternity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745357"/>
                  </a:ext>
                </a:extLst>
              </a:tr>
              <a:tr h="189091">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5263"/>
                  </a:ext>
                </a:extLst>
              </a:tr>
              <a:tr h="216104">
                <a:tc>
                  <a:txBody>
                    <a:bodyPr/>
                    <a:lstStyle/>
                    <a:p>
                      <a:r>
                        <a:rPr lang="en-GB" sz="800" b="1" dirty="0">
                          <a:solidFill>
                            <a:schemeClr val="bg1"/>
                          </a:solidFill>
                        </a:rPr>
                        <a:t>Tota</a:t>
                      </a:r>
                      <a:r>
                        <a:rPr lang="en-GB" sz="800" dirty="0">
                          <a:solidFill>
                            <a:schemeClr val="bg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b="1" dirty="0">
                          <a:solidFill>
                            <a:schemeClr val="bg1"/>
                          </a:solidFill>
                        </a:rPr>
                        <a:t>1044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graphicFrame>
        <p:nvGraphicFramePr>
          <p:cNvPr id="6" name="Table 4">
            <a:extLst>
              <a:ext uri="{FF2B5EF4-FFF2-40B4-BE49-F238E27FC236}">
                <a16:creationId xmlns:a16="http://schemas.microsoft.com/office/drawing/2014/main" id="{5DE94DD3-935F-533F-F081-14AD23645519}"/>
              </a:ext>
            </a:extLst>
          </p:cNvPr>
          <p:cNvGraphicFramePr>
            <a:graphicFrameLocks noGrp="1"/>
          </p:cNvGraphicFramePr>
          <p:nvPr>
            <p:extLst>
              <p:ext uri="{D42A27DB-BD31-4B8C-83A1-F6EECF244321}">
                <p14:modId xmlns:p14="http://schemas.microsoft.com/office/powerpoint/2010/main" val="2676598333"/>
              </p:ext>
            </p:extLst>
          </p:nvPr>
        </p:nvGraphicFramePr>
        <p:xfrm>
          <a:off x="3572432" y="4524989"/>
          <a:ext cx="2937938" cy="3483115"/>
        </p:xfrm>
        <a:graphic>
          <a:graphicData uri="http://schemas.openxmlformats.org/drawingml/2006/table">
            <a:tbl>
              <a:tblPr firstRow="1" bandRow="1">
                <a:tableStyleId>{5940675A-B579-460E-94D1-54222C63F5DA}</a:tableStyleId>
              </a:tblPr>
              <a:tblGrid>
                <a:gridCol w="1198313">
                  <a:extLst>
                    <a:ext uri="{9D8B030D-6E8A-4147-A177-3AD203B41FA5}">
                      <a16:colId xmlns:a16="http://schemas.microsoft.com/office/drawing/2014/main" val="1875536826"/>
                    </a:ext>
                  </a:extLst>
                </a:gridCol>
                <a:gridCol w="864096">
                  <a:extLst>
                    <a:ext uri="{9D8B030D-6E8A-4147-A177-3AD203B41FA5}">
                      <a16:colId xmlns:a16="http://schemas.microsoft.com/office/drawing/2014/main" val="3661947517"/>
                    </a:ext>
                  </a:extLst>
                </a:gridCol>
                <a:gridCol w="875529">
                  <a:extLst>
                    <a:ext uri="{9D8B030D-6E8A-4147-A177-3AD203B41FA5}">
                      <a16:colId xmlns:a16="http://schemas.microsoft.com/office/drawing/2014/main" val="836332897"/>
                    </a:ext>
                  </a:extLst>
                </a:gridCol>
              </a:tblGrid>
              <a:tr h="509755">
                <a:tc>
                  <a:txBody>
                    <a:bodyPr/>
                    <a:lstStyle/>
                    <a:p>
                      <a:r>
                        <a:rPr lang="en-GB" sz="800" b="1" dirty="0">
                          <a:solidFill>
                            <a:schemeClr val="bg1"/>
                          </a:solidFill>
                        </a:rPr>
                        <a:t>Area of the 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288274">
                <a:tc>
                  <a:txBody>
                    <a:bodyPr/>
                    <a:lstStyle/>
                    <a:p>
                      <a:pPr algn="l" fontAlgn="b"/>
                      <a:r>
                        <a:rPr lang="en-US" sz="1100" b="0" i="0" u="none" strike="noStrike" dirty="0">
                          <a:solidFill>
                            <a:schemeClr val="tx1"/>
                          </a:solidFill>
                          <a:effectLst/>
                          <a:latin typeface="Calibri" panose="020F0502020204030204" pitchFamily="34" charset="0"/>
                        </a:rPr>
                        <a:t>Acton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0697"/>
                  </a:ext>
                </a:extLst>
              </a:tr>
              <a:tr h="288032">
                <a:tc>
                  <a:txBody>
                    <a:bodyPr/>
                    <a:lstStyle/>
                    <a:p>
                      <a:pPr algn="l" fontAlgn="b"/>
                      <a:r>
                        <a:rPr lang="en-US" sz="1100" b="0" i="0" u="none" strike="noStrike" dirty="0">
                          <a:solidFill>
                            <a:schemeClr val="tx1"/>
                          </a:solidFill>
                          <a:effectLst/>
                          <a:latin typeface="Calibri" panose="020F0502020204030204" pitchFamily="34" charset="0"/>
                        </a:rPr>
                        <a:t>Ealing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319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246792">
                <a:tc>
                  <a:txBody>
                    <a:bodyPr/>
                    <a:lstStyle/>
                    <a:p>
                      <a:pPr algn="l" fontAlgn="b"/>
                      <a:r>
                        <a:rPr lang="en-US" sz="1100" b="0" i="0" u="none" strike="noStrike" dirty="0">
                          <a:solidFill>
                            <a:schemeClr val="tx1"/>
                          </a:solidFill>
                          <a:effectLst/>
                          <a:latin typeface="Calibri" panose="020F0502020204030204" pitchFamily="34" charset="0"/>
                        </a:rPr>
                        <a:t>Greenford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247286">
                <a:tc>
                  <a:txBody>
                    <a:bodyPr/>
                    <a:lstStyle/>
                    <a:p>
                      <a:pPr algn="l" fontAlgn="b"/>
                      <a:r>
                        <a:rPr lang="en-US" sz="1100" b="0" i="0" u="none" strike="noStrike" dirty="0">
                          <a:solidFill>
                            <a:schemeClr val="tx1"/>
                          </a:solidFill>
                          <a:effectLst/>
                          <a:latin typeface="Calibri" panose="020F0502020204030204" pitchFamily="34" charset="0"/>
                        </a:rPr>
                        <a:t>Hanwell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9156145"/>
                  </a:ext>
                </a:extLst>
              </a:tr>
              <a:tr h="256548">
                <a:tc>
                  <a:txBody>
                    <a:bodyPr/>
                    <a:lstStyle/>
                    <a:p>
                      <a:pPr algn="l" fontAlgn="b"/>
                      <a:r>
                        <a:rPr lang="en-US" sz="1100" b="0" i="0" u="none" strike="noStrike" dirty="0">
                          <a:solidFill>
                            <a:schemeClr val="tx1"/>
                          </a:solidFill>
                          <a:effectLst/>
                          <a:latin typeface="Calibri" panose="020F0502020204030204" pitchFamily="34" charset="0"/>
                        </a:rPr>
                        <a:t>Perivale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2681282"/>
                  </a:ext>
                </a:extLst>
              </a:tr>
              <a:tr h="265810">
                <a:tc>
                  <a:txBody>
                    <a:bodyPr/>
                    <a:lstStyle/>
                    <a:p>
                      <a:pPr algn="l" fontAlgn="b"/>
                      <a:r>
                        <a:rPr lang="en-US" sz="1100" b="0" i="0" u="none" strike="noStrike" dirty="0">
                          <a:solidFill>
                            <a:schemeClr val="tx1"/>
                          </a:solidFill>
                          <a:effectLst/>
                          <a:latin typeface="Calibri" panose="020F0502020204030204" pitchFamily="34" charset="0"/>
                        </a:rPr>
                        <a:t>Southall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230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612580"/>
                  </a:ext>
                </a:extLst>
              </a:tr>
              <a:tr h="275072">
                <a:tc>
                  <a:txBody>
                    <a:bodyPr/>
                    <a:lstStyle/>
                    <a:p>
                      <a:pPr algn="l" fontAlgn="b"/>
                      <a:r>
                        <a:rPr lang="en-US" sz="1100" b="0" i="0" u="none" strike="noStrike" dirty="0">
                          <a:solidFill>
                            <a:schemeClr val="tx1"/>
                          </a:solidFill>
                          <a:effectLst/>
                          <a:latin typeface="Calibri" panose="020F0502020204030204" pitchFamily="34" charset="0"/>
                        </a:rPr>
                        <a:t>Northolt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137763"/>
                  </a:ext>
                </a:extLst>
              </a:tr>
              <a:tr h="284334">
                <a:tc>
                  <a:txBody>
                    <a:bodyPr/>
                    <a:lstStyle/>
                    <a:p>
                      <a:pPr algn="l" fontAlgn="b"/>
                      <a:r>
                        <a:rPr lang="en-US" sz="1100" b="0" i="0" u="none" strike="noStrike" dirty="0">
                          <a:solidFill>
                            <a:schemeClr val="tx1"/>
                          </a:solidFill>
                          <a:effectLst/>
                          <a:latin typeface="Calibri" panose="020F0502020204030204" pitchFamily="34" charset="0"/>
                        </a:rPr>
                        <a:t>Other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4243804"/>
                  </a:ext>
                </a:extLst>
              </a:tr>
              <a:tr h="286388">
                <a:tc>
                  <a:txBody>
                    <a:bodyPr/>
                    <a:lstStyle/>
                    <a:p>
                      <a:pPr algn="l" fontAlgn="b"/>
                      <a:r>
                        <a:rPr lang="en-US" sz="1100" b="0" i="0" u="none" strike="noStrike" dirty="0">
                          <a:solidFill>
                            <a:schemeClr val="tx1"/>
                          </a:solidFill>
                          <a:effectLst/>
                          <a:latin typeface="Calibri" panose="020F0502020204030204" pitchFamily="34" charset="0"/>
                        </a:rPr>
                        <a:t>Out of the Borough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45263"/>
                  </a:ext>
                </a:extLst>
              </a:tr>
              <a:tr h="288032">
                <a:tc>
                  <a:txBody>
                    <a:bodyPr/>
                    <a:lstStyle/>
                    <a:p>
                      <a:pPr algn="l" fontAlgn="b"/>
                      <a:r>
                        <a:rPr lang="en-US" sz="1100" b="0" i="0" u="none" strike="noStrike" dirty="0">
                          <a:solidFill>
                            <a:schemeClr val="tx1"/>
                          </a:solidFill>
                          <a:effectLst/>
                          <a:latin typeface="Calibri" panose="020F0502020204030204" pitchFamily="34" charset="0"/>
                        </a:rPr>
                        <a:t>Prefer not to Say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dirty="0">
                          <a:solidFill>
                            <a:srgbClr val="004C6B"/>
                          </a:solidFill>
                          <a:effectLst/>
                          <a:latin typeface="Calibri" panose="020F050202020403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
                      <a:r>
                        <a:rPr lang="en-US" sz="1100" b="0" i="0" u="none" strike="noStrike" dirty="0">
                          <a:solidFill>
                            <a:srgbClr val="004C6B"/>
                          </a:solidFill>
                          <a:effectLst/>
                          <a:latin typeface="Calibri" panose="020F0502020204030204" pitchFamily="34" charset="0"/>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6684934"/>
                  </a:ext>
                </a:extLst>
              </a:tr>
              <a:tr h="246792">
                <a:tc>
                  <a:txBody>
                    <a:bodyPr/>
                    <a:lstStyle/>
                    <a:p>
                      <a:pPr algn="l" fontAlgn="b"/>
                      <a:r>
                        <a:rPr lang="en-US" sz="1100" b="0" i="0" u="none" strike="noStrike" dirty="0">
                          <a:solidFill>
                            <a:srgbClr val="FFFFFF"/>
                          </a:solidFill>
                          <a:effectLst/>
                          <a:highlight>
                            <a:srgbClr val="00506B"/>
                          </a:highlight>
                          <a:latin typeface="Calibri" panose="020F0502020204030204" pitchFamily="34" charset="0"/>
                        </a:rPr>
                        <a:t>Total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fontAlgn="b"/>
                      <a:r>
                        <a:rPr lang="en-US" sz="1100" b="1" i="0" u="none" strike="noStrike" dirty="0">
                          <a:solidFill>
                            <a:schemeClr val="bg1"/>
                          </a:solidFill>
                          <a:effectLst/>
                          <a:latin typeface="Calibri" panose="020F0502020204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fontAlgn="b"/>
                      <a:r>
                        <a:rPr lang="en-US" sz="1100" b="1" i="0" u="none" strike="noStrike" dirty="0">
                          <a:solidFill>
                            <a:schemeClr val="bg1"/>
                          </a:solidFill>
                          <a:effectLst/>
                          <a:latin typeface="Calibri" panose="020F0502020204030204" pitchFamily="34" charset="0"/>
                        </a:rPr>
                        <a:t>1058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extLst>
                  <a:ext uri="{0D108BD9-81ED-4DB2-BD59-A6C34878D82A}">
                    <a16:rowId xmlns:a16="http://schemas.microsoft.com/office/drawing/2014/main" val="1708621757"/>
                  </a:ext>
                </a:extLst>
              </a:tr>
            </a:tbl>
          </a:graphicData>
        </a:graphic>
      </p:graphicFrame>
      <p:graphicFrame>
        <p:nvGraphicFramePr>
          <p:cNvPr id="10" name="Table 4">
            <a:extLst>
              <a:ext uri="{FF2B5EF4-FFF2-40B4-BE49-F238E27FC236}">
                <a16:creationId xmlns:a16="http://schemas.microsoft.com/office/drawing/2014/main" id="{498D8659-7FBA-534D-5B98-A94B96AE72C0}"/>
              </a:ext>
            </a:extLst>
          </p:cNvPr>
          <p:cNvGraphicFramePr>
            <a:graphicFrameLocks noGrp="1"/>
          </p:cNvGraphicFramePr>
          <p:nvPr>
            <p:extLst>
              <p:ext uri="{D42A27DB-BD31-4B8C-83A1-F6EECF244321}">
                <p14:modId xmlns:p14="http://schemas.microsoft.com/office/powerpoint/2010/main" val="497742250"/>
              </p:ext>
            </p:extLst>
          </p:nvPr>
        </p:nvGraphicFramePr>
        <p:xfrm>
          <a:off x="3572432" y="8171128"/>
          <a:ext cx="2937938" cy="1219200"/>
        </p:xfrm>
        <a:graphic>
          <a:graphicData uri="http://schemas.openxmlformats.org/drawingml/2006/table">
            <a:tbl>
              <a:tblPr firstRow="1" bandRow="1">
                <a:tableStyleId>{5940675A-B579-460E-94D1-54222C63F5DA}</a:tableStyleId>
              </a:tblPr>
              <a:tblGrid>
                <a:gridCol w="1224720">
                  <a:extLst>
                    <a:ext uri="{9D8B030D-6E8A-4147-A177-3AD203B41FA5}">
                      <a16:colId xmlns:a16="http://schemas.microsoft.com/office/drawing/2014/main" val="1875536826"/>
                    </a:ext>
                  </a:extLst>
                </a:gridCol>
                <a:gridCol w="864096">
                  <a:extLst>
                    <a:ext uri="{9D8B030D-6E8A-4147-A177-3AD203B41FA5}">
                      <a16:colId xmlns:a16="http://schemas.microsoft.com/office/drawing/2014/main" val="3661947517"/>
                    </a:ext>
                  </a:extLst>
                </a:gridCol>
                <a:gridCol w="849122">
                  <a:extLst>
                    <a:ext uri="{9D8B030D-6E8A-4147-A177-3AD203B41FA5}">
                      <a16:colId xmlns:a16="http://schemas.microsoft.com/office/drawing/2014/main" val="836332897"/>
                    </a:ext>
                  </a:extLst>
                </a:gridCol>
              </a:tblGrid>
              <a:tr h="321263">
                <a:tc>
                  <a:txBody>
                    <a:bodyPr/>
                    <a:lstStyle/>
                    <a:p>
                      <a:r>
                        <a:rPr lang="en-GB" sz="800" b="1" dirty="0">
                          <a:solidFill>
                            <a:schemeClr val="bg1"/>
                          </a:solidFill>
                        </a:rPr>
                        <a:t>Unpaid Carer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800" b="1" dirty="0">
                          <a:solidFill>
                            <a:schemeClr val="tx1"/>
                          </a:solidFill>
                        </a:rPr>
                        <a:t>Percentage</a:t>
                      </a:r>
                    </a:p>
                    <a:p>
                      <a:r>
                        <a:rPr lang="en-GB" sz="800"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1" dirty="0">
                          <a:solidFill>
                            <a:schemeClr val="tx1"/>
                          </a:solidFill>
                        </a:rPr>
                        <a:t>No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130381"/>
                  </a:ext>
                </a:extLst>
              </a:tr>
              <a:tr h="166728">
                <a:tc>
                  <a:txBody>
                    <a:bodyPr/>
                    <a:lstStyle/>
                    <a:p>
                      <a:r>
                        <a:rPr lang="en-GB" sz="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5108997"/>
                  </a:ext>
                </a:extLst>
              </a:tr>
              <a:tr h="166728">
                <a:tc>
                  <a:txBody>
                    <a:bodyPr/>
                    <a:lstStyle/>
                    <a:p>
                      <a:r>
                        <a:rPr lang="en-GB" sz="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935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4518761"/>
                  </a:ext>
                </a:extLst>
              </a:tr>
              <a:tr h="166728">
                <a:tc>
                  <a:txBody>
                    <a:bodyPr/>
                    <a:lstStyle/>
                    <a:p>
                      <a:r>
                        <a:rPr lang="en-GB" sz="800" dirty="0"/>
                        <a:t>Prefer not to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GB"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177259"/>
                  </a:ext>
                </a:extLst>
              </a:tr>
              <a:tr h="190546">
                <a:tc>
                  <a:txBody>
                    <a:bodyPr/>
                    <a:lstStyle/>
                    <a:p>
                      <a:r>
                        <a:rPr lang="en-GB" sz="800" b="1" dirty="0">
                          <a:solidFill>
                            <a:schemeClr val="bg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6B"/>
                    </a:solidFill>
                  </a:tcPr>
                </a:tc>
                <a:tc>
                  <a:txBody>
                    <a:bodyPr/>
                    <a:lstStyle/>
                    <a:p>
                      <a:pPr algn="ctr"/>
                      <a:r>
                        <a:rPr lang="en-GB" sz="800" b="1" dirty="0">
                          <a:solidFill>
                            <a:schemeClr val="bg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000" b="1" dirty="0">
                          <a:solidFill>
                            <a:schemeClr val="bg1"/>
                          </a:solidFill>
                        </a:rPr>
                        <a:t>1043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08621757"/>
                  </a:ext>
                </a:extLst>
              </a:tr>
            </a:tbl>
          </a:graphicData>
        </a:graphic>
      </p:graphicFrame>
    </p:spTree>
    <p:extLst>
      <p:ext uri="{BB962C8B-B14F-4D97-AF65-F5344CB8AC3E}">
        <p14:creationId xmlns:p14="http://schemas.microsoft.com/office/powerpoint/2010/main" val="793225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4F6B"/>
        </a:solidFill>
        <a:effectLst/>
      </p:bgPr>
    </p:bg>
    <p:spTree>
      <p:nvGrpSpPr>
        <p:cNvPr id="1" name=""/>
        <p:cNvGrpSpPr/>
        <p:nvPr/>
      </p:nvGrpSpPr>
      <p:grpSpPr>
        <a:xfrm>
          <a:off x="0" y="0"/>
          <a:ext cx="0" cy="0"/>
          <a:chOff x="0" y="0"/>
          <a:chExt cx="0" cy="0"/>
        </a:xfrm>
      </p:grpSpPr>
      <p:sp>
        <p:nvSpPr>
          <p:cNvPr id="15" name="object 15"/>
          <p:cNvSpPr txBox="1"/>
          <p:nvPr/>
        </p:nvSpPr>
        <p:spPr>
          <a:xfrm>
            <a:off x="455279" y="6393160"/>
            <a:ext cx="3571154" cy="1495281"/>
          </a:xfrm>
          <a:prstGeom prst="rect">
            <a:avLst/>
          </a:prstGeom>
        </p:spPr>
        <p:txBody>
          <a:bodyPr vert="horz" wrap="square" lIns="0" tIns="0" rIns="0" bIns="0" rtlCol="0">
            <a:spAutoFit/>
          </a:bodyPr>
          <a:lstStyle/>
          <a:p>
            <a:pPr defTabSz="829909"/>
            <a:r>
              <a:rPr lang="en-US" sz="1089" kern="0" dirty="0">
                <a:solidFill>
                  <a:srgbClr val="FFFFFF"/>
                </a:solidFill>
                <a:latin typeface="Poppins Medium" pitchFamily="2" charset="77"/>
                <a:cs typeface="Poppins Medium" pitchFamily="2" charset="77"/>
              </a:rPr>
              <a:t>Healthwatch Ealing</a:t>
            </a:r>
            <a:br>
              <a:rPr lang="en-US" sz="1089" kern="0" dirty="0">
                <a:solidFill>
                  <a:sysClr val="windowText" lastClr="000000"/>
                </a:solidFill>
                <a:latin typeface="Poppins Medium" pitchFamily="2" charset="77"/>
                <a:cs typeface="Poppins Medium" pitchFamily="2" charset="77"/>
              </a:rPr>
            </a:br>
            <a:r>
              <a:rPr lang="en-GB" sz="1090" b="0" i="0" dirty="0">
                <a:solidFill>
                  <a:schemeClr val="bg1"/>
                </a:solidFill>
                <a:effectLst/>
                <a:latin typeface="Poppins Medium" panose="00000600000000000000" pitchFamily="2" charset="0"/>
                <a:cs typeface="Poppins Medium" panose="00000600000000000000" pitchFamily="2" charset="0"/>
              </a:rPr>
              <a:t>2nd floor, Rooms 15 &amp; 16</a:t>
            </a:r>
          </a:p>
          <a:p>
            <a:pPr defTabSz="829909"/>
            <a:r>
              <a:rPr lang="en-GB" sz="1090" b="0" i="0" dirty="0">
                <a:solidFill>
                  <a:schemeClr val="bg1"/>
                </a:solidFill>
                <a:effectLst/>
                <a:latin typeface="Poppins Medium" panose="00000600000000000000" pitchFamily="2" charset="0"/>
                <a:cs typeface="Poppins Medium" panose="00000600000000000000" pitchFamily="2" charset="0"/>
              </a:rPr>
              <a:t>45 St Mary's Rd</a:t>
            </a:r>
          </a:p>
          <a:p>
            <a:pPr defTabSz="829909"/>
            <a:r>
              <a:rPr lang="en-GB" sz="1090" b="0" i="0" dirty="0">
                <a:solidFill>
                  <a:schemeClr val="bg1"/>
                </a:solidFill>
                <a:effectLst/>
                <a:latin typeface="Poppins Medium" panose="00000600000000000000" pitchFamily="2" charset="0"/>
                <a:cs typeface="Poppins Medium" panose="00000600000000000000" pitchFamily="2" charset="0"/>
              </a:rPr>
              <a:t>London W5 5RG</a:t>
            </a:r>
          </a:p>
          <a:p>
            <a:pPr defTabSz="829909"/>
            <a:endParaRPr lang="en-GB" sz="1090" kern="0" dirty="0">
              <a:solidFill>
                <a:srgbClr val="202124"/>
              </a:solidFill>
              <a:latin typeface="Poppins Medium" panose="00000600000000000000" pitchFamily="2" charset="0"/>
              <a:cs typeface="Poppins Medium" panose="00000600000000000000" pitchFamily="2" charset="0"/>
            </a:endParaRPr>
          </a:p>
          <a:p>
            <a:pPr defTabSz="829909"/>
            <a:r>
              <a:rPr lang="en-US" sz="1089" kern="0" dirty="0">
                <a:solidFill>
                  <a:srgbClr val="FFFFFF"/>
                </a:solidFill>
                <a:latin typeface="Poppins Medium" pitchFamily="2" charset="77"/>
                <a:cs typeface="Poppins Medium" pitchFamily="2" charset="77"/>
              </a:rPr>
              <a:t>www.healthwatchealing.org.uk</a:t>
            </a:r>
          </a:p>
          <a:p>
            <a:pPr defTabSz="829909">
              <a:spcBef>
                <a:spcPts val="363"/>
              </a:spcBef>
              <a:spcAft>
                <a:spcPts val="363"/>
              </a:spcAft>
            </a:pPr>
            <a:r>
              <a:rPr lang="de-DE" sz="1089" kern="0" dirty="0">
                <a:solidFill>
                  <a:srgbClr val="FFFFFF"/>
                </a:solidFill>
                <a:latin typeface="Poppins Medium" pitchFamily="2" charset="77"/>
                <a:cs typeface="Poppins Medium" pitchFamily="2" charset="77"/>
              </a:rPr>
              <a:t>t: 0203 886 0830</a:t>
            </a:r>
          </a:p>
          <a:p>
            <a:pPr defTabSz="829909">
              <a:spcBef>
                <a:spcPts val="363"/>
              </a:spcBef>
              <a:spcAft>
                <a:spcPts val="363"/>
              </a:spcAft>
            </a:pPr>
            <a:r>
              <a:rPr lang="de-DE" sz="1089" kern="0" dirty="0">
                <a:solidFill>
                  <a:srgbClr val="FFFFFF"/>
                </a:solidFill>
                <a:latin typeface="Poppins Medium" pitchFamily="2" charset="77"/>
                <a:cs typeface="Poppins Medium" pitchFamily="2" charset="77"/>
              </a:rPr>
              <a:t>e: info@healthwatchealing.org.uk</a:t>
            </a:r>
          </a:p>
        </p:txBody>
      </p:sp>
      <p:sp>
        <p:nvSpPr>
          <p:cNvPr id="33" name="Freeform 32">
            <a:extLst>
              <a:ext uri="{FF2B5EF4-FFF2-40B4-BE49-F238E27FC236}">
                <a16:creationId xmlns:a16="http://schemas.microsoft.com/office/drawing/2014/main" id="{2485D842-222C-79EF-DCF0-08EAC5D6F57F}"/>
              </a:ext>
            </a:extLst>
          </p:cNvPr>
          <p:cNvSpPr/>
          <p:nvPr/>
        </p:nvSpPr>
        <p:spPr>
          <a:xfrm>
            <a:off x="1" y="4884764"/>
            <a:ext cx="6892196" cy="2913322"/>
          </a:xfrm>
          <a:custGeom>
            <a:avLst/>
            <a:gdLst>
              <a:gd name="connsiteX0" fmla="*/ 905827 w 7594179"/>
              <a:gd name="connsiteY0" fmla="*/ 323 h 3210049"/>
              <a:gd name="connsiteX1" fmla="*/ 1941955 w 7594179"/>
              <a:gd name="connsiteY1" fmla="*/ 51345 h 3210049"/>
              <a:gd name="connsiteX2" fmla="*/ 5304898 w 7594179"/>
              <a:gd name="connsiteY2" fmla="*/ 1111029 h 3210049"/>
              <a:gd name="connsiteX3" fmla="*/ 7408670 w 7594179"/>
              <a:gd name="connsiteY3" fmla="*/ 2621631 h 3210049"/>
              <a:gd name="connsiteX4" fmla="*/ 7594179 w 7594179"/>
              <a:gd name="connsiteY4" fmla="*/ 2797953 h 3210049"/>
              <a:gd name="connsiteX5" fmla="*/ 7594179 w 7594179"/>
              <a:gd name="connsiteY5" fmla="*/ 3210049 h 3210049"/>
              <a:gd name="connsiteX6" fmla="*/ 7507351 w 7594179"/>
              <a:gd name="connsiteY6" fmla="*/ 3120339 h 3210049"/>
              <a:gd name="connsiteX7" fmla="*/ 5166163 w 7594179"/>
              <a:gd name="connsiteY7" fmla="*/ 1366606 h 3210049"/>
              <a:gd name="connsiteX8" fmla="*/ 1910544 w 7594179"/>
              <a:gd name="connsiteY8" fmla="*/ 340363 h 3210049"/>
              <a:gd name="connsiteX9" fmla="*/ 397438 w 7594179"/>
              <a:gd name="connsiteY9" fmla="*/ 309962 h 3210049"/>
              <a:gd name="connsiteX10" fmla="*/ 0 w 7594179"/>
              <a:gd name="connsiteY10" fmla="*/ 347052 h 3210049"/>
              <a:gd name="connsiteX11" fmla="*/ 0 w 7594179"/>
              <a:gd name="connsiteY11" fmla="*/ 53885 h 3210049"/>
              <a:gd name="connsiteX12" fmla="*/ 117871 w 7594179"/>
              <a:gd name="connsiteY12" fmla="*/ 40461 h 3210049"/>
              <a:gd name="connsiteX13" fmla="*/ 905827 w 7594179"/>
              <a:gd name="connsiteY13" fmla="*/ 323 h 32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4179" h="3210049">
                <a:moveTo>
                  <a:pt x="905827" y="323"/>
                </a:moveTo>
                <a:cubicBezTo>
                  <a:pt x="1254116" y="-2603"/>
                  <a:pt x="1599699" y="14382"/>
                  <a:pt x="1941955" y="51345"/>
                </a:cubicBezTo>
                <a:cubicBezTo>
                  <a:pt x="3107097" y="177101"/>
                  <a:pt x="4238501" y="533574"/>
                  <a:pt x="5304898" y="1111029"/>
                </a:cubicBezTo>
                <a:cubicBezTo>
                  <a:pt x="6109795" y="1546844"/>
                  <a:pt x="6816183" y="2075907"/>
                  <a:pt x="7408670" y="2621631"/>
                </a:cubicBezTo>
                <a:lnTo>
                  <a:pt x="7594179" y="2797953"/>
                </a:lnTo>
                <a:lnTo>
                  <a:pt x="7594179" y="3210049"/>
                </a:lnTo>
                <a:lnTo>
                  <a:pt x="7507351" y="3120339"/>
                </a:lnTo>
                <a:cubicBezTo>
                  <a:pt x="6800007" y="2414805"/>
                  <a:pt x="6012241" y="1824849"/>
                  <a:pt x="5166163" y="1366606"/>
                </a:cubicBezTo>
                <a:cubicBezTo>
                  <a:pt x="4133211" y="807325"/>
                  <a:pt x="3037875" y="462046"/>
                  <a:pt x="1910544" y="340363"/>
                </a:cubicBezTo>
                <a:cubicBezTo>
                  <a:pt x="1413029" y="286663"/>
                  <a:pt x="907988" y="276610"/>
                  <a:pt x="397438" y="309962"/>
                </a:cubicBezTo>
                <a:lnTo>
                  <a:pt x="0" y="347052"/>
                </a:lnTo>
                <a:lnTo>
                  <a:pt x="0" y="53885"/>
                </a:lnTo>
                <a:lnTo>
                  <a:pt x="117871" y="40461"/>
                </a:lnTo>
                <a:cubicBezTo>
                  <a:pt x="381871" y="15906"/>
                  <a:pt x="644610" y="2516"/>
                  <a:pt x="905827" y="323"/>
                </a:cubicBezTo>
                <a:close/>
              </a:path>
            </a:pathLst>
          </a:custGeom>
          <a:solidFill>
            <a:srgbClr val="84BD00"/>
          </a:solidFill>
          <a:ln w="14536" cap="flat">
            <a:noFill/>
            <a:prstDash val="solid"/>
            <a:miter/>
          </a:ln>
        </p:spPr>
        <p:txBody>
          <a:bodyPr rtlCol="0" anchor="ctr"/>
          <a:lstStyle/>
          <a:p>
            <a:pPr defTabSz="829909"/>
            <a:endParaRPr lang="en-GB" sz="1634" kern="0">
              <a:solidFill>
                <a:sysClr val="windowText" lastClr="000000"/>
              </a:solidFill>
            </a:endParaRPr>
          </a:p>
        </p:txBody>
      </p:sp>
      <p:sp>
        <p:nvSpPr>
          <p:cNvPr id="29" name="TextBox 28">
            <a:extLst>
              <a:ext uri="{FF2B5EF4-FFF2-40B4-BE49-F238E27FC236}">
                <a16:creationId xmlns:a16="http://schemas.microsoft.com/office/drawing/2014/main" id="{40FE7F45-C236-F8CF-3FE0-F42507321912}"/>
              </a:ext>
            </a:extLst>
          </p:cNvPr>
          <p:cNvSpPr txBox="1"/>
          <p:nvPr/>
        </p:nvSpPr>
        <p:spPr>
          <a:xfrm>
            <a:off x="12033197" y="2036909"/>
            <a:ext cx="184731" cy="343812"/>
          </a:xfrm>
          <a:prstGeom prst="rect">
            <a:avLst/>
          </a:prstGeom>
          <a:noFill/>
        </p:spPr>
        <p:txBody>
          <a:bodyPr wrap="none" rtlCol="0">
            <a:spAutoFit/>
          </a:bodyPr>
          <a:lstStyle/>
          <a:p>
            <a:pPr defTabSz="829909"/>
            <a:endParaRPr lang="en-GB" sz="1634" kern="0">
              <a:solidFill>
                <a:sysClr val="windowText" lastClr="000000"/>
              </a:solidFill>
            </a:endParaRPr>
          </a:p>
        </p:txBody>
      </p:sp>
      <p:pic>
        <p:nvPicPr>
          <p:cNvPr id="6" name="Picture 5">
            <a:extLst>
              <a:ext uri="{FF2B5EF4-FFF2-40B4-BE49-F238E27FC236}">
                <a16:creationId xmlns:a16="http://schemas.microsoft.com/office/drawing/2014/main" id="{25BE9AB6-168A-0CB0-18AA-0102545E8402}"/>
              </a:ext>
            </a:extLst>
          </p:cNvPr>
          <p:cNvPicPr>
            <a:picLocks noChangeAspect="1"/>
          </p:cNvPicPr>
          <p:nvPr/>
        </p:nvPicPr>
        <p:blipFill rotWithShape="1">
          <a:blip r:embed="rId2"/>
          <a:srcRect l="60500" t="14232" r="24801" b="75806"/>
          <a:stretch/>
        </p:blipFill>
        <p:spPr>
          <a:xfrm>
            <a:off x="116632" y="5385048"/>
            <a:ext cx="2376264" cy="905848"/>
          </a:xfrm>
          <a:prstGeom prst="rect">
            <a:avLst/>
          </a:prstGeom>
        </p:spPr>
      </p:pic>
      <p:pic>
        <p:nvPicPr>
          <p:cNvPr id="7" name="Graphic 6">
            <a:extLst>
              <a:ext uri="{FF2B5EF4-FFF2-40B4-BE49-F238E27FC236}">
                <a16:creationId xmlns:a16="http://schemas.microsoft.com/office/drawing/2014/main" id="{A055173C-9D48-02B3-CCD8-40981DB4E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633" y="8754094"/>
            <a:ext cx="142247" cy="142247"/>
          </a:xfrm>
          <a:prstGeom prst="rect">
            <a:avLst/>
          </a:prstGeom>
        </p:spPr>
      </p:pic>
      <p:pic>
        <p:nvPicPr>
          <p:cNvPr id="8" name="Graphic 7">
            <a:extLst>
              <a:ext uri="{FF2B5EF4-FFF2-40B4-BE49-F238E27FC236}">
                <a16:creationId xmlns:a16="http://schemas.microsoft.com/office/drawing/2014/main" id="{2F59CF49-7107-3417-9239-079FB5D8C6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2901" y="8257162"/>
            <a:ext cx="173109" cy="141635"/>
          </a:xfrm>
          <a:prstGeom prst="rect">
            <a:avLst/>
          </a:prstGeom>
        </p:spPr>
      </p:pic>
      <p:pic>
        <p:nvPicPr>
          <p:cNvPr id="9" name="Graphic 8">
            <a:extLst>
              <a:ext uri="{FF2B5EF4-FFF2-40B4-BE49-F238E27FC236}">
                <a16:creationId xmlns:a16="http://schemas.microsoft.com/office/drawing/2014/main" id="{CB1CCF0E-579E-F973-4BF0-731D7A12F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632" y="8496214"/>
            <a:ext cx="145272" cy="145272"/>
          </a:xfrm>
          <a:prstGeom prst="rect">
            <a:avLst/>
          </a:prstGeom>
        </p:spPr>
      </p:pic>
      <p:sp>
        <p:nvSpPr>
          <p:cNvPr id="10" name="object 15">
            <a:extLst>
              <a:ext uri="{FF2B5EF4-FFF2-40B4-BE49-F238E27FC236}">
                <a16:creationId xmlns:a16="http://schemas.microsoft.com/office/drawing/2014/main" id="{CC912DE0-F606-75D6-53CF-CDAA8CA076E7}"/>
              </a:ext>
            </a:extLst>
          </p:cNvPr>
          <p:cNvSpPr txBox="1"/>
          <p:nvPr/>
        </p:nvSpPr>
        <p:spPr>
          <a:xfrm>
            <a:off x="764704" y="8214843"/>
            <a:ext cx="5494432" cy="708014"/>
          </a:xfrm>
          <a:prstGeom prst="rect">
            <a:avLst/>
          </a:prstGeom>
        </p:spPr>
        <p:txBody>
          <a:bodyPr vert="horz" wrap="square" lIns="0" tIns="0" rIns="0" bIns="0" rtlCol="0" anchor="t">
            <a:spAutoFit/>
          </a:bodyPr>
          <a:lstStyle/>
          <a:p>
            <a:pPr defTabSz="829909">
              <a:spcBef>
                <a:spcPts val="363"/>
              </a:spcBef>
              <a:spcAft>
                <a:spcPts val="363"/>
              </a:spcAft>
            </a:pPr>
            <a:r>
              <a:rPr sz="1089" kern="0" dirty="0">
                <a:solidFill>
                  <a:srgbClr val="FFFFFF"/>
                </a:solidFill>
                <a:latin typeface="Poppins Medium" pitchFamily="2" charset="77"/>
                <a:cs typeface="Poppins Medium" pitchFamily="2" charset="77"/>
              </a:rPr>
              <a:t>@</a:t>
            </a:r>
            <a:r>
              <a:rPr lang="en-GB" sz="1089" kern="0" dirty="0" err="1">
                <a:solidFill>
                  <a:srgbClr val="FFFFFF"/>
                </a:solidFill>
                <a:latin typeface="Poppins Medium" pitchFamily="2" charset="77"/>
                <a:cs typeface="Poppins Medium" pitchFamily="2" charset="77"/>
              </a:rPr>
              <a:t>HW_Ealing</a:t>
            </a:r>
            <a:endParaRPr lang="en-GB" sz="1089" kern="0" dirty="0">
              <a:solidFill>
                <a:srgbClr val="FFFFFF"/>
              </a:solidFill>
              <a:latin typeface="Poppins Medium" pitchFamily="2" charset="77"/>
              <a:cs typeface="Poppins Medium" pitchFamily="2" charset="77"/>
            </a:endParaRPr>
          </a:p>
          <a:p>
            <a:pPr defTabSz="829909">
              <a:spcBef>
                <a:spcPts val="363"/>
              </a:spcBef>
              <a:spcAft>
                <a:spcPts val="363"/>
              </a:spcAft>
            </a:pPr>
            <a:r>
              <a:rPr lang="en-GB" sz="1089" kern="0" dirty="0">
                <a:solidFill>
                  <a:schemeClr val="bg1"/>
                </a:solidFill>
                <a:latin typeface="Poppins Medium" pitchFamily="2" charset="77"/>
                <a:cs typeface="Poppins Medium" pitchFamily="2" charset="77"/>
                <a:hlinkClick r:id="rId9">
                  <a:extLst>
                    <a:ext uri="{A12FA001-AC4F-418D-AE19-62706E023703}">
                      <ahyp:hlinkClr xmlns:ahyp="http://schemas.microsoft.com/office/drawing/2018/hyperlinkcolor" val="tx"/>
                    </a:ext>
                  </a:extLst>
                </a:hlinkClick>
              </a:rPr>
              <a:t>https://www.facebook.com/people/Healthwatch-Ealing/100067838689674/</a:t>
            </a:r>
            <a:endParaRPr lang="en-GB" sz="1089" kern="0" dirty="0">
              <a:solidFill>
                <a:schemeClr val="bg1"/>
              </a:solidFill>
              <a:latin typeface="Poppins Medium" pitchFamily="2" charset="77"/>
              <a:cs typeface="Poppins Medium" pitchFamily="2" charset="77"/>
            </a:endParaRPr>
          </a:p>
          <a:p>
            <a:pPr defTabSz="829909">
              <a:spcBef>
                <a:spcPts val="363"/>
              </a:spcBef>
              <a:spcAft>
                <a:spcPts val="363"/>
              </a:spcAft>
            </a:pPr>
            <a:r>
              <a:rPr lang="en-GB" sz="1089" kern="0" dirty="0">
                <a:solidFill>
                  <a:srgbClr val="FFFFFF"/>
                </a:solidFill>
                <a:latin typeface="Poppins Medium" pitchFamily="2" charset="77"/>
                <a:cs typeface="Poppins Medium" pitchFamily="2" charset="77"/>
              </a:rPr>
              <a:t>@healthwatch_ealing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6564" y="2245782"/>
            <a:ext cx="6022328" cy="1758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a:xfrm>
            <a:off x="5863386" y="307338"/>
            <a:ext cx="589950" cy="325182"/>
          </a:xfrm>
        </p:spPr>
        <p:txBody>
          <a:bodyPr/>
          <a:lstStyle/>
          <a:p>
            <a:fld id="{9295DF58-4118-4551-8C61-1A7ED177FA2D}" type="slidenum">
              <a:rPr lang="en-GB" noProof="0" smtClean="0"/>
              <a:pPr/>
              <a:t>5</a:t>
            </a:fld>
            <a:endParaRPr lang="en-GB" noProof="0" dirty="0"/>
          </a:p>
        </p:txBody>
      </p:sp>
      <p:sp>
        <p:nvSpPr>
          <p:cNvPr id="10" name="Title 9"/>
          <p:cNvSpPr>
            <a:spLocks noGrp="1"/>
          </p:cNvSpPr>
          <p:nvPr>
            <p:ph type="title"/>
          </p:nvPr>
        </p:nvSpPr>
        <p:spPr>
          <a:xfrm>
            <a:off x="439728" y="776536"/>
            <a:ext cx="5976000" cy="432000"/>
          </a:xfrm>
        </p:spPr>
        <p:txBody>
          <a:bodyPr/>
          <a:lstStyle/>
          <a:p>
            <a:r>
              <a:rPr lang="en-GB" dirty="0"/>
              <a:t>Q2 Snapshot</a:t>
            </a:r>
            <a:br>
              <a:rPr lang="en-GB" dirty="0"/>
            </a:br>
            <a:r>
              <a:rPr lang="en-GB" sz="1200" b="0" dirty="0">
                <a:solidFill>
                  <a:srgbClr val="004C6B"/>
                </a:solidFill>
              </a:rPr>
              <a:t>This section provides a summary of the experiences we collected during </a:t>
            </a:r>
            <a:br>
              <a:rPr lang="en-GB" sz="1200" b="0" dirty="0">
                <a:solidFill>
                  <a:srgbClr val="004C6B"/>
                </a:solidFill>
              </a:rPr>
            </a:br>
            <a:r>
              <a:rPr lang="en-GB" sz="1200" b="0" dirty="0">
                <a:solidFill>
                  <a:srgbClr val="004C6B"/>
                </a:solidFill>
              </a:rPr>
              <a:t>July – September 2024 as well as a breakdown of positive, negative and neutral reviews per service. We analysed residents rating of their overall experience to get this data </a:t>
            </a:r>
            <a:r>
              <a:rPr lang="en-GB" sz="1200" b="0" dirty="0">
                <a:solidFill>
                  <a:srgbClr val="D83C8E"/>
                </a:solidFill>
              </a:rPr>
              <a:t>(1* and 2* = negative, 3* = neutral,  4* and 5* = positive)</a:t>
            </a:r>
            <a:br>
              <a:rPr lang="en-GB" dirty="0"/>
            </a:br>
            <a:endParaRPr lang="en-GB" dirty="0"/>
          </a:p>
        </p:txBody>
      </p:sp>
      <p:sp>
        <p:nvSpPr>
          <p:cNvPr id="24" name="Content Placeholder 23"/>
          <p:cNvSpPr>
            <a:spLocks noGrp="1"/>
          </p:cNvSpPr>
          <p:nvPr>
            <p:ph idx="19"/>
          </p:nvPr>
        </p:nvSpPr>
        <p:spPr>
          <a:xfrm>
            <a:off x="2076362" y="2360712"/>
            <a:ext cx="4320000" cy="784355"/>
          </a:xfrm>
        </p:spPr>
        <p:txBody>
          <a:bodyPr/>
          <a:lstStyle/>
          <a:p>
            <a:pPr lvl="1"/>
            <a:r>
              <a:rPr lang="en-GB">
                <a:latin typeface="Poppins"/>
                <a:cs typeface="Poppins"/>
              </a:rPr>
              <a:t>1,207 reviews</a:t>
            </a:r>
          </a:p>
          <a:p>
            <a:pPr>
              <a:lnSpc>
                <a:spcPct val="100000"/>
              </a:lnSpc>
            </a:pPr>
            <a:r>
              <a:rPr lang="en-GB" sz="1200" dirty="0"/>
              <a:t>of health and care services were shared with us, helping to raise awareness of issues and improve care.</a:t>
            </a:r>
            <a:endParaRPr lang="en-GB" sz="1200">
              <a:cs typeface="Poppins Light"/>
            </a:endParaRPr>
          </a:p>
          <a:p>
            <a:endParaRPr lang="en-GB" dirty="0"/>
          </a:p>
          <a:p>
            <a:pPr lvl="1"/>
            <a:endParaRPr lang="en-GB" dirty="0"/>
          </a:p>
        </p:txBody>
      </p:sp>
      <p:sp>
        <p:nvSpPr>
          <p:cNvPr id="6" name="Content Placeholder 23">
            <a:extLst>
              <a:ext uri="{FF2B5EF4-FFF2-40B4-BE49-F238E27FC236}">
                <a16:creationId xmlns:a16="http://schemas.microsoft.com/office/drawing/2014/main" id="{DBCA201D-D970-B622-DFFF-EE694BD6D412}"/>
              </a:ext>
            </a:extLst>
          </p:cNvPr>
          <p:cNvSpPr txBox="1">
            <a:spLocks/>
          </p:cNvSpPr>
          <p:nvPr/>
        </p:nvSpPr>
        <p:spPr>
          <a:xfrm>
            <a:off x="2076362" y="3220310"/>
            <a:ext cx="4320000" cy="784355"/>
          </a:xfrm>
          <a:prstGeom prst="rect">
            <a:avLst/>
          </a:prstGeom>
        </p:spPr>
        <p:txBody>
          <a:bodyPr vert="horz" lIns="0" tIns="0" rIns="0" bIns="0" numCol="1" spcCol="360000" rtlCol="0" anchor="t" anchorCtr="0">
            <a:noAutofit/>
          </a:bodyPr>
          <a:lstStyle>
            <a:lvl1pPr marL="0" indent="0" algn="l" defTabSz="914400" rtl="0" eaLnBrk="1" latinLnBrk="0" hangingPunct="1">
              <a:lnSpc>
                <a:spcPts val="900"/>
              </a:lnSpc>
              <a:spcBef>
                <a:spcPts val="0"/>
              </a:spcBef>
              <a:spcAft>
                <a:spcPts val="0"/>
              </a:spcAft>
              <a:buFont typeface="Arial" pitchFamily="34" charset="0"/>
              <a:buNone/>
              <a:defRPr sz="1000" b="0" kern="1200">
                <a:solidFill>
                  <a:schemeClr val="tx1"/>
                </a:solidFill>
                <a:latin typeface="+mn-lt"/>
                <a:ea typeface="+mn-ea"/>
                <a:cs typeface="+mn-cs"/>
              </a:defRPr>
            </a:lvl1pPr>
            <a:lvl2pPr marL="0" indent="0" algn="l" defTabSz="914400" rtl="0" eaLnBrk="1" latinLnBrk="0" hangingPunct="1">
              <a:lnSpc>
                <a:spcPts val="2100"/>
              </a:lnSpc>
              <a:spcBef>
                <a:spcPts val="0"/>
              </a:spcBef>
              <a:spcAft>
                <a:spcPts val="300"/>
              </a:spcAft>
              <a:buClr>
                <a:schemeClr val="tx1"/>
              </a:buClr>
              <a:buSzPct val="120000"/>
              <a:buFont typeface="Arial" pitchFamily="34" charset="0"/>
              <a:buNone/>
              <a:defRPr sz="1800" b="1" kern="1200">
                <a:solidFill>
                  <a:schemeClr val="accent1"/>
                </a:solidFill>
                <a:latin typeface="+mn-lt"/>
                <a:ea typeface="+mn-ea"/>
                <a:cs typeface="+mn-cs"/>
              </a:defRPr>
            </a:lvl2pPr>
            <a:lvl3pPr marL="0" indent="0" algn="l" defTabSz="914400" rtl="0" eaLnBrk="1" latinLnBrk="0" hangingPunct="1">
              <a:lnSpc>
                <a:spcPts val="1200"/>
              </a:lnSpc>
              <a:spcBef>
                <a:spcPts val="0"/>
              </a:spcBef>
              <a:spcAft>
                <a:spcPts val="0"/>
              </a:spcAft>
              <a:buClr>
                <a:schemeClr val="tx1"/>
              </a:buClr>
              <a:buSzPct val="120000"/>
              <a:buFont typeface="Arial" pitchFamily="34" charset="0"/>
              <a:buNone/>
              <a:defRPr sz="1200" b="0" kern="1200">
                <a:solidFill>
                  <a:schemeClr val="tx1"/>
                </a:solidFill>
                <a:latin typeface="+mn-lt"/>
                <a:ea typeface="+mn-ea"/>
                <a:cs typeface="+mn-cs"/>
              </a:defRPr>
            </a:lvl3pPr>
            <a:lvl4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4pPr>
            <a:lvl5pPr marL="0" indent="0" algn="l" defTabSz="914400" rtl="0" eaLnBrk="1" latinLnBrk="0" hangingPunct="1">
              <a:lnSpc>
                <a:spcPts val="1500"/>
              </a:lnSpc>
              <a:spcBef>
                <a:spcPts val="0"/>
              </a:spcBef>
              <a:spcAft>
                <a:spcPts val="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a:latin typeface="Poppins" pitchFamily="2" charset="77"/>
                <a:cs typeface="Poppins" pitchFamily="2" charset="77"/>
              </a:rPr>
              <a:t>50 visits</a:t>
            </a:r>
          </a:p>
          <a:p>
            <a:pPr>
              <a:lnSpc>
                <a:spcPct val="100000"/>
              </a:lnSpc>
            </a:pPr>
            <a:r>
              <a:rPr lang="en-GB" sz="1200" dirty="0"/>
              <a:t>were carried out to different local venues across the borough to reach as many as people as possible</a:t>
            </a:r>
          </a:p>
          <a:p>
            <a:endParaRPr lang="en-GB" dirty="0"/>
          </a:p>
          <a:p>
            <a:pPr lvl="1"/>
            <a:endParaRPr lang="en-GB" dirty="0"/>
          </a:p>
        </p:txBody>
      </p:sp>
      <p:graphicFrame>
        <p:nvGraphicFramePr>
          <p:cNvPr id="44" name="Table 44">
            <a:extLst>
              <a:ext uri="{FF2B5EF4-FFF2-40B4-BE49-F238E27FC236}">
                <a16:creationId xmlns:a16="http://schemas.microsoft.com/office/drawing/2014/main" id="{4BFED631-EBEB-F718-11B8-CDA6FB23AB35}"/>
              </a:ext>
            </a:extLst>
          </p:cNvPr>
          <p:cNvGraphicFramePr>
            <a:graphicFrameLocks noGrp="1"/>
          </p:cNvGraphicFramePr>
          <p:nvPr>
            <p:extLst>
              <p:ext uri="{D42A27DB-BD31-4B8C-83A1-F6EECF244321}">
                <p14:modId xmlns:p14="http://schemas.microsoft.com/office/powerpoint/2010/main" val="16026458"/>
              </p:ext>
            </p:extLst>
          </p:nvPr>
        </p:nvGraphicFramePr>
        <p:xfrm>
          <a:off x="416564" y="4127511"/>
          <a:ext cx="6087678" cy="2380340"/>
        </p:xfrm>
        <a:graphic>
          <a:graphicData uri="http://schemas.openxmlformats.org/drawingml/2006/table">
            <a:tbl>
              <a:tblPr firstRow="1" bandRow="1">
                <a:tableStyleId>{5C22544A-7EE6-4342-B048-85BDC9FD1C3A}</a:tableStyleId>
              </a:tblPr>
              <a:tblGrid>
                <a:gridCol w="2435073">
                  <a:extLst>
                    <a:ext uri="{9D8B030D-6E8A-4147-A177-3AD203B41FA5}">
                      <a16:colId xmlns:a16="http://schemas.microsoft.com/office/drawing/2014/main" val="605054447"/>
                    </a:ext>
                  </a:extLst>
                </a:gridCol>
                <a:gridCol w="1217535">
                  <a:extLst>
                    <a:ext uri="{9D8B030D-6E8A-4147-A177-3AD203B41FA5}">
                      <a16:colId xmlns:a16="http://schemas.microsoft.com/office/drawing/2014/main" val="4244363947"/>
                    </a:ext>
                  </a:extLst>
                </a:gridCol>
                <a:gridCol w="1217535">
                  <a:extLst>
                    <a:ext uri="{9D8B030D-6E8A-4147-A177-3AD203B41FA5}">
                      <a16:colId xmlns:a16="http://schemas.microsoft.com/office/drawing/2014/main" val="2177220181"/>
                    </a:ext>
                  </a:extLst>
                </a:gridCol>
                <a:gridCol w="1217535">
                  <a:extLst>
                    <a:ext uri="{9D8B030D-6E8A-4147-A177-3AD203B41FA5}">
                      <a16:colId xmlns:a16="http://schemas.microsoft.com/office/drawing/2014/main" val="3937537965"/>
                    </a:ext>
                  </a:extLst>
                </a:gridCol>
              </a:tblGrid>
              <a:tr h="803624">
                <a:tc>
                  <a:txBody>
                    <a:bodyPr/>
                    <a:lstStyle/>
                    <a:p>
                      <a:r>
                        <a:rPr lang="en-GB" sz="1200" dirty="0"/>
                        <a:t>Top 5 Service Types</a:t>
                      </a:r>
                    </a:p>
                  </a:txBody>
                  <a:tcPr/>
                </a:tc>
                <a:tc>
                  <a:txBody>
                    <a:bodyPr/>
                    <a:lstStyle/>
                    <a:p>
                      <a:r>
                        <a:rPr lang="en-GB" sz="1200" dirty="0"/>
                        <a:t>No of Reviews</a:t>
                      </a:r>
                    </a:p>
                  </a:txBody>
                  <a:tcPr/>
                </a:tc>
                <a:tc>
                  <a:txBody>
                    <a:bodyPr/>
                    <a:lstStyle/>
                    <a:p>
                      <a:r>
                        <a:rPr lang="en-GB" sz="1200" dirty="0"/>
                        <a:t>Percentage of positive  reviews</a:t>
                      </a:r>
                    </a:p>
                  </a:txBody>
                  <a:tcPr/>
                </a:tc>
                <a:tc>
                  <a:txBody>
                    <a:bodyPr/>
                    <a:lstStyle/>
                    <a:p>
                      <a:pPr lvl="0">
                        <a:buNone/>
                      </a:pPr>
                      <a:r>
                        <a:rPr lang="en-GB" sz="1200"/>
                        <a:t>Previous Quarter's Percentage of Positive Reviews</a:t>
                      </a:r>
                    </a:p>
                  </a:txBody>
                  <a:tcPr/>
                </a:tc>
                <a:extLst>
                  <a:ext uri="{0D108BD9-81ED-4DB2-BD59-A6C34878D82A}">
                    <a16:rowId xmlns:a16="http://schemas.microsoft.com/office/drawing/2014/main" val="572481513"/>
                  </a:ext>
                </a:extLst>
              </a:tr>
              <a:tr h="277220">
                <a:tc>
                  <a:txBody>
                    <a:bodyPr/>
                    <a:lstStyle/>
                    <a:p>
                      <a:r>
                        <a:rPr lang="en-GB" sz="1200" dirty="0"/>
                        <a:t>GP</a:t>
                      </a:r>
                    </a:p>
                  </a:txBody>
                  <a:tcPr/>
                </a:tc>
                <a:tc>
                  <a:txBody>
                    <a:bodyPr/>
                    <a:lstStyle/>
                    <a:p>
                      <a:pPr algn="ctr"/>
                      <a:r>
                        <a:rPr lang="en-GB" sz="1200" dirty="0"/>
                        <a:t>459</a:t>
                      </a:r>
                    </a:p>
                  </a:txBody>
                  <a:tcPr/>
                </a:tc>
                <a:tc>
                  <a:txBody>
                    <a:bodyPr/>
                    <a:lstStyle/>
                    <a:p>
                      <a:pPr algn="ctr"/>
                      <a:r>
                        <a:rPr lang="en-GB" sz="1200" dirty="0"/>
                        <a:t>78%</a:t>
                      </a:r>
                    </a:p>
                  </a:txBody>
                  <a:tcPr/>
                </a:tc>
                <a:tc>
                  <a:txBody>
                    <a:bodyPr/>
                    <a:lstStyle/>
                    <a:p>
                      <a:pPr lvl="0" algn="ctr">
                        <a:buNone/>
                      </a:pPr>
                      <a:r>
                        <a:rPr lang="en-GB" sz="1200"/>
                        <a:t>71%</a:t>
                      </a:r>
                    </a:p>
                  </a:txBody>
                  <a:tcPr/>
                </a:tc>
                <a:extLst>
                  <a:ext uri="{0D108BD9-81ED-4DB2-BD59-A6C34878D82A}">
                    <a16:rowId xmlns:a16="http://schemas.microsoft.com/office/drawing/2014/main" val="2404281630"/>
                  </a:ext>
                </a:extLst>
              </a:tr>
              <a:tr h="219170">
                <a:tc>
                  <a:txBody>
                    <a:bodyPr/>
                    <a:lstStyle/>
                    <a:p>
                      <a:r>
                        <a:rPr lang="en-GB" sz="1200" dirty="0"/>
                        <a:t>Hospital</a:t>
                      </a:r>
                    </a:p>
                  </a:txBody>
                  <a:tcPr/>
                </a:tc>
                <a:tc>
                  <a:txBody>
                    <a:bodyPr/>
                    <a:lstStyle/>
                    <a:p>
                      <a:pPr algn="ctr"/>
                      <a:r>
                        <a:rPr lang="en-GB" sz="1200" dirty="0"/>
                        <a:t>345</a:t>
                      </a:r>
                    </a:p>
                  </a:txBody>
                  <a:tcPr/>
                </a:tc>
                <a:tc>
                  <a:txBody>
                    <a:bodyPr/>
                    <a:lstStyle/>
                    <a:p>
                      <a:pPr algn="ctr"/>
                      <a:r>
                        <a:rPr lang="en-GB" sz="1200" dirty="0"/>
                        <a:t>78%</a:t>
                      </a:r>
                    </a:p>
                  </a:txBody>
                  <a:tcPr/>
                </a:tc>
                <a:tc>
                  <a:txBody>
                    <a:bodyPr/>
                    <a:lstStyle/>
                    <a:p>
                      <a:pPr lvl="0" algn="ctr">
                        <a:buNone/>
                      </a:pPr>
                      <a:r>
                        <a:rPr lang="en-GB" sz="1200"/>
                        <a:t>80%</a:t>
                      </a:r>
                    </a:p>
                  </a:txBody>
                  <a:tcPr/>
                </a:tc>
                <a:extLst>
                  <a:ext uri="{0D108BD9-81ED-4DB2-BD59-A6C34878D82A}">
                    <a16:rowId xmlns:a16="http://schemas.microsoft.com/office/drawing/2014/main" val="491491755"/>
                  </a:ext>
                </a:extLst>
              </a:tr>
              <a:tr h="219170">
                <a:tc>
                  <a:txBody>
                    <a:bodyPr/>
                    <a:lstStyle/>
                    <a:p>
                      <a:r>
                        <a:rPr lang="en-GB" sz="1200" dirty="0"/>
                        <a:t>Pharmacy</a:t>
                      </a:r>
                    </a:p>
                  </a:txBody>
                  <a:tcPr/>
                </a:tc>
                <a:tc>
                  <a:txBody>
                    <a:bodyPr/>
                    <a:lstStyle/>
                    <a:p>
                      <a:pPr algn="ctr"/>
                      <a:r>
                        <a:rPr lang="en-GB" sz="1200" dirty="0"/>
                        <a:t>238</a:t>
                      </a:r>
                    </a:p>
                  </a:txBody>
                  <a:tcPr/>
                </a:tc>
                <a:tc>
                  <a:txBody>
                    <a:bodyPr/>
                    <a:lstStyle/>
                    <a:p>
                      <a:pPr algn="ctr"/>
                      <a:r>
                        <a:rPr lang="en-GB" sz="1200" dirty="0"/>
                        <a:t>95%</a:t>
                      </a:r>
                    </a:p>
                  </a:txBody>
                  <a:tcPr/>
                </a:tc>
                <a:tc>
                  <a:txBody>
                    <a:bodyPr/>
                    <a:lstStyle/>
                    <a:p>
                      <a:pPr lvl="0" algn="ctr">
                        <a:buNone/>
                      </a:pPr>
                      <a:r>
                        <a:rPr lang="en-GB" sz="1200"/>
                        <a:t>91%</a:t>
                      </a:r>
                    </a:p>
                  </a:txBody>
                  <a:tcPr/>
                </a:tc>
                <a:extLst>
                  <a:ext uri="{0D108BD9-81ED-4DB2-BD59-A6C34878D82A}">
                    <a16:rowId xmlns:a16="http://schemas.microsoft.com/office/drawing/2014/main" val="2679391397"/>
                  </a:ext>
                </a:extLst>
              </a:tr>
              <a:tr h="219170">
                <a:tc>
                  <a:txBody>
                    <a:bodyPr/>
                    <a:lstStyle/>
                    <a:p>
                      <a:r>
                        <a:rPr lang="en-GB" sz="1200" dirty="0"/>
                        <a:t>Dental</a:t>
                      </a:r>
                    </a:p>
                  </a:txBody>
                  <a:tcPr/>
                </a:tc>
                <a:tc>
                  <a:txBody>
                    <a:bodyPr/>
                    <a:lstStyle/>
                    <a:p>
                      <a:pPr algn="ctr"/>
                      <a:r>
                        <a:rPr lang="en-GB" sz="1200" dirty="0"/>
                        <a:t>84</a:t>
                      </a:r>
                    </a:p>
                  </a:txBody>
                  <a:tcPr/>
                </a:tc>
                <a:tc>
                  <a:txBody>
                    <a:bodyPr/>
                    <a:lstStyle/>
                    <a:p>
                      <a:pPr algn="ctr"/>
                      <a:r>
                        <a:rPr lang="en-GB" sz="1200" dirty="0"/>
                        <a:t>87%</a:t>
                      </a:r>
                    </a:p>
                  </a:txBody>
                  <a:tcPr/>
                </a:tc>
                <a:tc>
                  <a:txBody>
                    <a:bodyPr/>
                    <a:lstStyle/>
                    <a:p>
                      <a:pPr lvl="0" algn="ctr">
                        <a:buNone/>
                      </a:pPr>
                      <a:r>
                        <a:rPr lang="en-GB" sz="1200"/>
                        <a:t>94%</a:t>
                      </a:r>
                    </a:p>
                  </a:txBody>
                  <a:tcPr/>
                </a:tc>
                <a:extLst>
                  <a:ext uri="{0D108BD9-81ED-4DB2-BD59-A6C34878D82A}">
                    <a16:rowId xmlns:a16="http://schemas.microsoft.com/office/drawing/2014/main" val="2686118848"/>
                  </a:ext>
                </a:extLst>
              </a:tr>
              <a:tr h="219170">
                <a:tc>
                  <a:txBody>
                    <a:bodyPr/>
                    <a:lstStyle/>
                    <a:p>
                      <a:r>
                        <a:rPr lang="en-GB" sz="1200" dirty="0"/>
                        <a:t>Emergency</a:t>
                      </a:r>
                    </a:p>
                  </a:txBody>
                  <a:tcPr/>
                </a:tc>
                <a:tc>
                  <a:txBody>
                    <a:bodyPr/>
                    <a:lstStyle/>
                    <a:p>
                      <a:pPr algn="ctr"/>
                      <a:r>
                        <a:rPr lang="en-GB" sz="1200" dirty="0"/>
                        <a:t>34</a:t>
                      </a:r>
                    </a:p>
                  </a:txBody>
                  <a:tcPr/>
                </a:tc>
                <a:tc>
                  <a:txBody>
                    <a:bodyPr/>
                    <a:lstStyle/>
                    <a:p>
                      <a:pPr algn="ctr"/>
                      <a:r>
                        <a:rPr lang="en-GB" sz="1200" dirty="0"/>
                        <a:t>82%</a:t>
                      </a:r>
                    </a:p>
                  </a:txBody>
                  <a:tcPr/>
                </a:tc>
                <a:tc>
                  <a:txBody>
                    <a:bodyPr/>
                    <a:lstStyle/>
                    <a:p>
                      <a:pPr lvl="0" algn="ctr">
                        <a:buNone/>
                      </a:pPr>
                      <a:r>
                        <a:rPr lang="en-GB" sz="1200"/>
                        <a:t>79%</a:t>
                      </a:r>
                    </a:p>
                  </a:txBody>
                  <a:tcPr/>
                </a:tc>
                <a:extLst>
                  <a:ext uri="{0D108BD9-81ED-4DB2-BD59-A6C34878D82A}">
                    <a16:rowId xmlns:a16="http://schemas.microsoft.com/office/drawing/2014/main" val="951119699"/>
                  </a:ext>
                </a:extLst>
              </a:tr>
            </a:tbl>
          </a:graphicData>
        </a:graphic>
      </p:graphicFrame>
      <p:graphicFrame>
        <p:nvGraphicFramePr>
          <p:cNvPr id="48" name="Chart 47">
            <a:extLst>
              <a:ext uri="{FF2B5EF4-FFF2-40B4-BE49-F238E27FC236}">
                <a16:creationId xmlns:a16="http://schemas.microsoft.com/office/drawing/2014/main" id="{0036934D-CD28-6BB1-6A6B-59112DBC3DE2}"/>
              </a:ext>
            </a:extLst>
          </p:cNvPr>
          <p:cNvGraphicFramePr/>
          <p:nvPr>
            <p:extLst>
              <p:ext uri="{D42A27DB-BD31-4B8C-83A1-F6EECF244321}">
                <p14:modId xmlns:p14="http://schemas.microsoft.com/office/powerpoint/2010/main" val="1702472506"/>
              </p:ext>
            </p:extLst>
          </p:nvPr>
        </p:nvGraphicFramePr>
        <p:xfrm>
          <a:off x="432738" y="6522438"/>
          <a:ext cx="5979798" cy="325483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Icon&#10;&#10;Description automatically generated">
            <a:extLst>
              <a:ext uri="{FF2B5EF4-FFF2-40B4-BE49-F238E27FC236}">
                <a16:creationId xmlns:a16="http://schemas.microsoft.com/office/drawing/2014/main" id="{3AE7EE8C-5293-89F8-51FB-38DB79F44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40" y="2480725"/>
            <a:ext cx="1143775" cy="1143775"/>
          </a:xfrm>
          <a:prstGeom prst="rect">
            <a:avLst/>
          </a:prstGeom>
        </p:spPr>
      </p:pic>
      <p:sp>
        <p:nvSpPr>
          <p:cNvPr id="5" name="TextBox 4">
            <a:extLst>
              <a:ext uri="{FF2B5EF4-FFF2-40B4-BE49-F238E27FC236}">
                <a16:creationId xmlns:a16="http://schemas.microsoft.com/office/drawing/2014/main" id="{55399B47-F7D9-9FD1-3808-0B7FA55F011E}"/>
              </a:ext>
            </a:extLst>
          </p:cNvPr>
          <p:cNvSpPr txBox="1"/>
          <p:nvPr/>
        </p:nvSpPr>
        <p:spPr>
          <a:xfrm>
            <a:off x="516931" y="9768772"/>
            <a:ext cx="5999164" cy="276999"/>
          </a:xfrm>
          <a:prstGeom prst="rect">
            <a:avLst/>
          </a:prstGeom>
          <a:noFill/>
        </p:spPr>
        <p:txBody>
          <a:bodyPr wrap="square" rtlCol="0">
            <a:spAutoFit/>
          </a:bodyPr>
          <a:lstStyle/>
          <a:p>
            <a:r>
              <a:rPr lang="en-GB" sz="1200" dirty="0"/>
              <a:t>A full breakdown of totals for all services can be found in the appendix.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22"/>
          </p:nvPr>
        </p:nvSpPr>
        <p:spPr>
          <a:xfrm>
            <a:off x="431430" y="787227"/>
            <a:ext cx="5976000" cy="1152000"/>
          </a:xfrm>
        </p:spPr>
        <p:txBody>
          <a:bodyPr/>
          <a:lstStyle/>
          <a:p>
            <a:r>
              <a:rPr lang="en-GB" sz="3200" dirty="0"/>
              <a:t>Yearly Comparison</a:t>
            </a:r>
          </a:p>
          <a:p>
            <a:pPr lvl="1">
              <a:spcAft>
                <a:spcPts val="100"/>
              </a:spcAft>
            </a:pPr>
            <a:r>
              <a:rPr lang="en-GB" b="0" dirty="0"/>
              <a:t>To judge whether experiences of health and care services are improving we compare our data throughout the year. The chart below highlights the percentage of positive feedback each service has received during 2023-24. The total number of positive reviews has been included next to the percentage</a:t>
            </a:r>
          </a:p>
        </p:txBody>
      </p:sp>
      <p:sp>
        <p:nvSpPr>
          <p:cNvPr id="18" name="Rectangle 17"/>
          <p:cNvSpPr/>
          <p:nvPr/>
        </p:nvSpPr>
        <p:spPr>
          <a:xfrm>
            <a:off x="452345" y="6177136"/>
            <a:ext cx="6007462" cy="338433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b="1" dirty="0"/>
          </a:p>
        </p:txBody>
      </p:sp>
      <p:sp>
        <p:nvSpPr>
          <p:cNvPr id="2" name="Slide Number Placeholder 1"/>
          <p:cNvSpPr>
            <a:spLocks noGrp="1"/>
          </p:cNvSpPr>
          <p:nvPr>
            <p:ph type="sldNum" sz="quarter" idx="12"/>
          </p:nvPr>
        </p:nvSpPr>
        <p:spPr>
          <a:xfrm>
            <a:off x="5878807" y="344528"/>
            <a:ext cx="581000" cy="360000"/>
          </a:xfrm>
        </p:spPr>
        <p:txBody>
          <a:bodyPr/>
          <a:lstStyle/>
          <a:p>
            <a:fld id="{9295DF58-4118-4551-8C61-1A7ED177FA2D}" type="slidenum">
              <a:rPr lang="en-GB" noProof="0" smtClean="0"/>
              <a:pPr/>
              <a:t>6</a:t>
            </a:fld>
            <a:endParaRPr lang="en-GB" noProof="0" dirty="0"/>
          </a:p>
        </p:txBody>
      </p:sp>
      <p:graphicFrame>
        <p:nvGraphicFramePr>
          <p:cNvPr id="14" name="Table 14">
            <a:extLst>
              <a:ext uri="{FF2B5EF4-FFF2-40B4-BE49-F238E27FC236}">
                <a16:creationId xmlns:a16="http://schemas.microsoft.com/office/drawing/2014/main" id="{7020A938-577C-D183-9527-4E83CE17B84B}"/>
              </a:ext>
            </a:extLst>
          </p:cNvPr>
          <p:cNvGraphicFramePr>
            <a:graphicFrameLocks noGrp="1"/>
          </p:cNvGraphicFramePr>
          <p:nvPr>
            <p:extLst>
              <p:ext uri="{D42A27DB-BD31-4B8C-83A1-F6EECF244321}">
                <p14:modId xmlns:p14="http://schemas.microsoft.com/office/powerpoint/2010/main" val="1981494301"/>
              </p:ext>
            </p:extLst>
          </p:nvPr>
        </p:nvGraphicFramePr>
        <p:xfrm>
          <a:off x="431430" y="2485564"/>
          <a:ext cx="6028377" cy="3475548"/>
        </p:xfrm>
        <a:graphic>
          <a:graphicData uri="http://schemas.openxmlformats.org/drawingml/2006/table">
            <a:tbl>
              <a:tblPr firstRow="1" bandRow="1">
                <a:tableStyleId>{073A0DAA-6AF3-43AB-8588-CEC1D06C72B9}</a:tableStyleId>
              </a:tblPr>
              <a:tblGrid>
                <a:gridCol w="2219142">
                  <a:extLst>
                    <a:ext uri="{9D8B030D-6E8A-4147-A177-3AD203B41FA5}">
                      <a16:colId xmlns:a16="http://schemas.microsoft.com/office/drawing/2014/main" val="4195213450"/>
                    </a:ext>
                  </a:extLst>
                </a:gridCol>
                <a:gridCol w="965325">
                  <a:extLst>
                    <a:ext uri="{9D8B030D-6E8A-4147-A177-3AD203B41FA5}">
                      <a16:colId xmlns:a16="http://schemas.microsoft.com/office/drawing/2014/main" val="2042361105"/>
                    </a:ext>
                  </a:extLst>
                </a:gridCol>
                <a:gridCol w="947970">
                  <a:extLst>
                    <a:ext uri="{9D8B030D-6E8A-4147-A177-3AD203B41FA5}">
                      <a16:colId xmlns:a16="http://schemas.microsoft.com/office/drawing/2014/main" val="4161693754"/>
                    </a:ext>
                  </a:extLst>
                </a:gridCol>
                <a:gridCol w="947970">
                  <a:extLst>
                    <a:ext uri="{9D8B030D-6E8A-4147-A177-3AD203B41FA5}">
                      <a16:colId xmlns:a16="http://schemas.microsoft.com/office/drawing/2014/main" val="782128859"/>
                    </a:ext>
                  </a:extLst>
                </a:gridCol>
                <a:gridCol w="947970">
                  <a:extLst>
                    <a:ext uri="{9D8B030D-6E8A-4147-A177-3AD203B41FA5}">
                      <a16:colId xmlns:a16="http://schemas.microsoft.com/office/drawing/2014/main" val="2790712890"/>
                    </a:ext>
                  </a:extLst>
                </a:gridCol>
              </a:tblGrid>
              <a:tr h="543788">
                <a:tc>
                  <a:txBody>
                    <a:bodyPr/>
                    <a:lstStyle/>
                    <a:p>
                      <a:r>
                        <a:rPr lang="en-GB" sz="1400" dirty="0"/>
                        <a:t>Service Type</a:t>
                      </a:r>
                    </a:p>
                  </a:txBody>
                  <a:tcPr/>
                </a:tc>
                <a:tc>
                  <a:txBody>
                    <a:bodyPr/>
                    <a:lstStyle/>
                    <a:p>
                      <a:pPr algn="ctr"/>
                      <a:r>
                        <a:rPr lang="en-GB" sz="1200" dirty="0"/>
                        <a:t>Q1</a:t>
                      </a:r>
                    </a:p>
                    <a:p>
                      <a:pPr algn="ctr"/>
                      <a:r>
                        <a:rPr lang="en-GB" sz="1200" dirty="0"/>
                        <a:t>(Apr-Jun 24)</a:t>
                      </a:r>
                    </a:p>
                  </a:txBody>
                  <a:tcPr/>
                </a:tc>
                <a:tc>
                  <a:txBody>
                    <a:bodyPr/>
                    <a:lstStyle/>
                    <a:p>
                      <a:pPr algn="ctr"/>
                      <a:r>
                        <a:rPr lang="en-GB" sz="1200" dirty="0"/>
                        <a:t>Q2</a:t>
                      </a:r>
                    </a:p>
                    <a:p>
                      <a:pPr algn="ctr"/>
                      <a:r>
                        <a:rPr lang="en-GB" sz="1200" dirty="0"/>
                        <a:t>(Jul-Sep 24)</a:t>
                      </a:r>
                    </a:p>
                  </a:txBody>
                  <a:tcPr/>
                </a:tc>
                <a:tc>
                  <a:txBody>
                    <a:bodyPr/>
                    <a:lstStyle/>
                    <a:p>
                      <a:pPr algn="ctr"/>
                      <a:r>
                        <a:rPr lang="en-GB" sz="1200" dirty="0"/>
                        <a:t>Q3</a:t>
                      </a:r>
                    </a:p>
                    <a:p>
                      <a:pPr algn="ctr"/>
                      <a:r>
                        <a:rPr lang="en-GB" sz="1200" dirty="0"/>
                        <a:t>(Oct-Dec 24)</a:t>
                      </a:r>
                    </a:p>
                  </a:txBody>
                  <a:tcPr/>
                </a:tc>
                <a:tc>
                  <a:txBody>
                    <a:bodyPr/>
                    <a:lstStyle/>
                    <a:p>
                      <a:pPr algn="ctr"/>
                      <a:r>
                        <a:rPr lang="en-GB" sz="1200" dirty="0"/>
                        <a:t>Q4</a:t>
                      </a:r>
                    </a:p>
                    <a:p>
                      <a:pPr algn="ctr"/>
                      <a:r>
                        <a:rPr lang="en-GB" sz="1200" dirty="0"/>
                        <a:t>(Jan -Mar 25)</a:t>
                      </a:r>
                    </a:p>
                  </a:txBody>
                  <a:tcPr/>
                </a:tc>
                <a:extLst>
                  <a:ext uri="{0D108BD9-81ED-4DB2-BD59-A6C34878D82A}">
                    <a16:rowId xmlns:a16="http://schemas.microsoft.com/office/drawing/2014/main" val="1175638402"/>
                  </a:ext>
                </a:extLst>
              </a:tr>
              <a:tr h="315052">
                <a:tc>
                  <a:txBody>
                    <a:bodyPr/>
                    <a:lstStyle/>
                    <a:p>
                      <a:r>
                        <a:rPr lang="en-GB" sz="1200" dirty="0"/>
                        <a:t>GP </a:t>
                      </a:r>
                    </a:p>
                  </a:txBody>
                  <a:tcPr/>
                </a:tc>
                <a:tc>
                  <a:txBody>
                    <a:bodyPr/>
                    <a:lstStyle/>
                    <a:p>
                      <a:pPr algn="ctr"/>
                      <a:r>
                        <a:rPr lang="en-GB" sz="1200" b="1" dirty="0">
                          <a:solidFill>
                            <a:schemeClr val="tx1"/>
                          </a:solidFill>
                        </a:rPr>
                        <a:t>71%</a:t>
                      </a:r>
                      <a:r>
                        <a:rPr lang="en-GB" sz="1200" dirty="0">
                          <a:solidFill>
                            <a:schemeClr val="tx1"/>
                          </a:solidFill>
                        </a:rPr>
                        <a:t> (343)</a:t>
                      </a:r>
                    </a:p>
                  </a:txBody>
                  <a:tcPr/>
                </a:tc>
                <a:tc>
                  <a:txBody>
                    <a:bodyPr/>
                    <a:lstStyle/>
                    <a:p>
                      <a:pPr algn="ctr"/>
                      <a:r>
                        <a:rPr lang="en-GB" sz="1200" b="1" dirty="0">
                          <a:solidFill>
                            <a:schemeClr val="tx1"/>
                          </a:solidFill>
                        </a:rPr>
                        <a:t>78%  </a:t>
                      </a:r>
                      <a:r>
                        <a:rPr lang="en-GB" sz="1200" dirty="0">
                          <a:solidFill>
                            <a:schemeClr val="tx1"/>
                          </a:solidFill>
                        </a:rPr>
                        <a:t>(357)</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726660294"/>
                  </a:ext>
                </a:extLst>
              </a:tr>
              <a:tr h="315052">
                <a:tc>
                  <a:txBody>
                    <a:bodyPr/>
                    <a:lstStyle/>
                    <a:p>
                      <a:r>
                        <a:rPr lang="en-GB" sz="1200" dirty="0"/>
                        <a:t>Hospital</a:t>
                      </a:r>
                    </a:p>
                  </a:txBody>
                  <a:tcPr/>
                </a:tc>
                <a:tc>
                  <a:txBody>
                    <a:bodyPr/>
                    <a:lstStyle/>
                    <a:p>
                      <a:pPr algn="ctr"/>
                      <a:r>
                        <a:rPr lang="en-GB" sz="1200" b="1" dirty="0">
                          <a:solidFill>
                            <a:schemeClr val="tx1"/>
                          </a:solidFill>
                        </a:rPr>
                        <a:t>80%</a:t>
                      </a:r>
                      <a:r>
                        <a:rPr lang="en-GB" sz="1200" dirty="0">
                          <a:solidFill>
                            <a:schemeClr val="tx1"/>
                          </a:solidFill>
                        </a:rPr>
                        <a:t> (262)</a:t>
                      </a:r>
                    </a:p>
                  </a:txBody>
                  <a:tcPr/>
                </a:tc>
                <a:tc>
                  <a:txBody>
                    <a:bodyPr/>
                    <a:lstStyle/>
                    <a:p>
                      <a:pPr algn="ctr"/>
                      <a:r>
                        <a:rPr lang="en-GB" sz="1200" b="1" dirty="0">
                          <a:solidFill>
                            <a:schemeClr val="tx1"/>
                          </a:solidFill>
                        </a:rPr>
                        <a:t>78%</a:t>
                      </a:r>
                      <a:r>
                        <a:rPr lang="en-GB" sz="1200" dirty="0">
                          <a:solidFill>
                            <a:schemeClr val="tx1"/>
                          </a:solidFill>
                        </a:rPr>
                        <a:t> (268)</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980550264"/>
                  </a:ext>
                </a:extLst>
              </a:tr>
              <a:tr h="31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Pharmacy</a:t>
                      </a:r>
                    </a:p>
                  </a:txBody>
                  <a:tcPr/>
                </a:tc>
                <a:tc>
                  <a:txBody>
                    <a:bodyPr/>
                    <a:lstStyle/>
                    <a:p>
                      <a:pPr algn="ctr"/>
                      <a:r>
                        <a:rPr lang="en-GB" sz="1200" b="1" dirty="0">
                          <a:solidFill>
                            <a:schemeClr val="tx1"/>
                          </a:solidFill>
                        </a:rPr>
                        <a:t>91%</a:t>
                      </a:r>
                      <a:r>
                        <a:rPr lang="en-GB" sz="1200" dirty="0">
                          <a:solidFill>
                            <a:schemeClr val="tx1"/>
                          </a:solidFill>
                        </a:rPr>
                        <a:t> (253)</a:t>
                      </a:r>
                    </a:p>
                  </a:txBody>
                  <a:tcPr/>
                </a:tc>
                <a:tc>
                  <a:txBody>
                    <a:bodyPr/>
                    <a:lstStyle/>
                    <a:p>
                      <a:pPr algn="ctr"/>
                      <a:r>
                        <a:rPr lang="en-GB" sz="1200" b="1" dirty="0">
                          <a:solidFill>
                            <a:schemeClr val="tx1"/>
                          </a:solidFill>
                        </a:rPr>
                        <a:t>95%</a:t>
                      </a:r>
                      <a:r>
                        <a:rPr lang="en-GB" sz="1200" dirty="0">
                          <a:solidFill>
                            <a:schemeClr val="tx1"/>
                          </a:solidFill>
                        </a:rPr>
                        <a:t> (225)</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640796708"/>
                  </a:ext>
                </a:extLst>
              </a:tr>
              <a:tr h="315052">
                <a:tc>
                  <a:txBody>
                    <a:bodyPr/>
                    <a:lstStyle/>
                    <a:p>
                      <a:r>
                        <a:rPr lang="en-GB" sz="1200" dirty="0"/>
                        <a:t>Dentist</a:t>
                      </a:r>
                    </a:p>
                  </a:txBody>
                  <a:tcPr/>
                </a:tc>
                <a:tc>
                  <a:txBody>
                    <a:bodyPr/>
                    <a:lstStyle/>
                    <a:p>
                      <a:pPr algn="ctr"/>
                      <a:r>
                        <a:rPr lang="en-GB" sz="1200" b="1" dirty="0">
                          <a:solidFill>
                            <a:schemeClr val="tx1"/>
                          </a:solidFill>
                        </a:rPr>
                        <a:t>94%</a:t>
                      </a:r>
                      <a:r>
                        <a:rPr lang="en-GB" sz="1200" dirty="0">
                          <a:solidFill>
                            <a:schemeClr val="tx1"/>
                          </a:solidFill>
                        </a:rPr>
                        <a:t> (108)</a:t>
                      </a:r>
                    </a:p>
                  </a:txBody>
                  <a:tcPr/>
                </a:tc>
                <a:tc>
                  <a:txBody>
                    <a:bodyPr/>
                    <a:lstStyle/>
                    <a:p>
                      <a:pPr algn="ctr"/>
                      <a:r>
                        <a:rPr lang="en-GB" sz="1200" b="1" dirty="0">
                          <a:solidFill>
                            <a:schemeClr val="tx1"/>
                          </a:solidFill>
                        </a:rPr>
                        <a:t>87%</a:t>
                      </a:r>
                      <a:r>
                        <a:rPr lang="en-GB" sz="1200" dirty="0">
                          <a:solidFill>
                            <a:schemeClr val="tx1"/>
                          </a:solidFill>
                        </a:rPr>
                        <a:t> (73)</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054432024"/>
                  </a:ext>
                </a:extLst>
              </a:tr>
              <a:tr h="315052">
                <a:tc>
                  <a:txBody>
                    <a:bodyPr/>
                    <a:lstStyle/>
                    <a:p>
                      <a:r>
                        <a:rPr lang="en-GB" sz="1200" dirty="0"/>
                        <a:t>Emergency</a:t>
                      </a:r>
                    </a:p>
                  </a:txBody>
                  <a:tcPr/>
                </a:tc>
                <a:tc>
                  <a:txBody>
                    <a:bodyPr/>
                    <a:lstStyle/>
                    <a:p>
                      <a:pPr algn="ctr"/>
                      <a:r>
                        <a:rPr lang="en-GB" sz="1200" b="1" dirty="0">
                          <a:solidFill>
                            <a:schemeClr val="tx1"/>
                          </a:solidFill>
                        </a:rPr>
                        <a:t>79% </a:t>
                      </a:r>
                      <a:r>
                        <a:rPr lang="en-GB" sz="1200" dirty="0">
                          <a:solidFill>
                            <a:schemeClr val="tx1"/>
                          </a:solidFill>
                        </a:rPr>
                        <a:t>(31)</a:t>
                      </a:r>
                    </a:p>
                  </a:txBody>
                  <a:tcPr/>
                </a:tc>
                <a:tc>
                  <a:txBody>
                    <a:bodyPr/>
                    <a:lstStyle/>
                    <a:p>
                      <a:pPr algn="ctr"/>
                      <a:r>
                        <a:rPr lang="en-GB" sz="1200" b="1" dirty="0">
                          <a:solidFill>
                            <a:schemeClr val="tx1"/>
                          </a:solidFill>
                        </a:rPr>
                        <a:t>82%</a:t>
                      </a:r>
                      <a:r>
                        <a:rPr lang="en-GB" sz="1200" dirty="0">
                          <a:solidFill>
                            <a:schemeClr val="tx1"/>
                          </a:solidFill>
                        </a:rPr>
                        <a:t> (28)</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4099022502"/>
                  </a:ext>
                </a:extLst>
              </a:tr>
              <a:tr h="315052">
                <a:tc>
                  <a:txBody>
                    <a:bodyPr/>
                    <a:lstStyle/>
                    <a:p>
                      <a:r>
                        <a:rPr lang="en-GB" sz="1200" dirty="0"/>
                        <a:t>Opticians</a:t>
                      </a:r>
                    </a:p>
                  </a:txBody>
                  <a:tcPr/>
                </a:tc>
                <a:tc>
                  <a:txBody>
                    <a:bodyPr/>
                    <a:lstStyle/>
                    <a:p>
                      <a:pPr algn="ctr"/>
                      <a:r>
                        <a:rPr lang="en-GB" sz="1200" b="1" dirty="0">
                          <a:solidFill>
                            <a:schemeClr val="tx1"/>
                          </a:solidFill>
                        </a:rPr>
                        <a:t>96%</a:t>
                      </a:r>
                      <a:r>
                        <a:rPr lang="en-GB" sz="1200" dirty="0">
                          <a:solidFill>
                            <a:schemeClr val="tx1"/>
                          </a:solidFill>
                        </a:rPr>
                        <a:t> (45)</a:t>
                      </a:r>
                    </a:p>
                  </a:txBody>
                  <a:tcPr/>
                </a:tc>
                <a:tc>
                  <a:txBody>
                    <a:bodyPr/>
                    <a:lstStyle/>
                    <a:p>
                      <a:pPr algn="ctr"/>
                      <a:r>
                        <a:rPr lang="en-GB" sz="1200" b="1" dirty="0">
                          <a:solidFill>
                            <a:schemeClr val="tx1"/>
                          </a:solidFill>
                        </a:rPr>
                        <a:t>81%</a:t>
                      </a:r>
                      <a:r>
                        <a:rPr lang="en-GB" sz="1200" dirty="0">
                          <a:solidFill>
                            <a:schemeClr val="tx1"/>
                          </a:solidFill>
                        </a:rPr>
                        <a:t> (26)</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840708626"/>
                  </a:ext>
                </a:extLst>
              </a:tr>
              <a:tr h="315052">
                <a:tc>
                  <a:txBody>
                    <a:bodyPr/>
                    <a:lstStyle/>
                    <a:p>
                      <a:r>
                        <a:rPr lang="en-GB" sz="1200" dirty="0"/>
                        <a:t>Mental Health</a:t>
                      </a:r>
                    </a:p>
                  </a:txBody>
                  <a:tcPr/>
                </a:tc>
                <a:tc>
                  <a:txBody>
                    <a:bodyPr/>
                    <a:lstStyle/>
                    <a:p>
                      <a:pPr algn="ctr"/>
                      <a:r>
                        <a:rPr lang="en-GB" sz="1200" b="1" i="0" dirty="0">
                          <a:solidFill>
                            <a:schemeClr val="tx1"/>
                          </a:solidFill>
                        </a:rPr>
                        <a:t>75%</a:t>
                      </a:r>
                      <a:r>
                        <a:rPr lang="en-GB" sz="1200" dirty="0">
                          <a:solidFill>
                            <a:schemeClr val="tx1"/>
                          </a:solidFill>
                        </a:rPr>
                        <a:t> (3)</a:t>
                      </a:r>
                    </a:p>
                  </a:txBody>
                  <a:tcPr/>
                </a:tc>
                <a:tc>
                  <a:txBody>
                    <a:bodyPr/>
                    <a:lstStyle/>
                    <a:p>
                      <a:pPr algn="ctr"/>
                      <a:r>
                        <a:rPr lang="en-GB" sz="1200" b="1" dirty="0">
                          <a:solidFill>
                            <a:schemeClr val="tx1"/>
                          </a:solidFill>
                        </a:rPr>
                        <a:t>29% </a:t>
                      </a:r>
                      <a:r>
                        <a:rPr lang="en-GB" sz="1200" dirty="0">
                          <a:solidFill>
                            <a:schemeClr val="tx1"/>
                          </a:solidFill>
                        </a:rPr>
                        <a:t>(2)</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627028696"/>
                  </a:ext>
                </a:extLst>
              </a:tr>
              <a:tr h="315052">
                <a:tc>
                  <a:txBody>
                    <a:bodyPr/>
                    <a:lstStyle/>
                    <a:p>
                      <a:r>
                        <a:rPr lang="en-GB" sz="1200" dirty="0"/>
                        <a:t>Community</a:t>
                      </a:r>
                    </a:p>
                  </a:txBody>
                  <a:tcPr/>
                </a:tc>
                <a:tc>
                  <a:txBody>
                    <a:bodyPr/>
                    <a:lstStyle/>
                    <a:p>
                      <a:pPr algn="ctr"/>
                      <a:r>
                        <a:rPr lang="en-GB" sz="1200" b="1" dirty="0">
                          <a:solidFill>
                            <a:schemeClr val="tx1"/>
                          </a:solidFill>
                        </a:rPr>
                        <a:t>88%</a:t>
                      </a:r>
                      <a:r>
                        <a:rPr lang="en-GB" sz="1200" dirty="0">
                          <a:solidFill>
                            <a:schemeClr val="tx1"/>
                          </a:solidFill>
                        </a:rPr>
                        <a:t> (14)</a:t>
                      </a:r>
                    </a:p>
                  </a:txBody>
                  <a:tcPr/>
                </a:tc>
                <a:tc>
                  <a:txBody>
                    <a:bodyPr/>
                    <a:lstStyle/>
                    <a:p>
                      <a:pPr algn="ctr"/>
                      <a:r>
                        <a:rPr lang="en-GB" sz="1200" b="1" dirty="0">
                          <a:solidFill>
                            <a:schemeClr val="tx1"/>
                          </a:solidFill>
                        </a:rPr>
                        <a:t>100%</a:t>
                      </a:r>
                      <a:r>
                        <a:rPr lang="en-GB" sz="1200" dirty="0">
                          <a:solidFill>
                            <a:schemeClr val="tx1"/>
                          </a:solidFill>
                        </a:rPr>
                        <a:t> (7)</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3558729705"/>
                  </a:ext>
                </a:extLst>
              </a:tr>
              <a:tr h="315052">
                <a:tc>
                  <a:txBody>
                    <a:bodyPr/>
                    <a:lstStyle/>
                    <a:p>
                      <a:r>
                        <a:rPr lang="en-GB" sz="1200" dirty="0"/>
                        <a:t>Hospice</a:t>
                      </a:r>
                    </a:p>
                  </a:txBody>
                  <a:tcPr/>
                </a:tc>
                <a:tc>
                  <a:txBody>
                    <a:bodyPr/>
                    <a:lstStyle/>
                    <a:p>
                      <a:pPr algn="ctr"/>
                      <a:r>
                        <a:rPr lang="en-GB" sz="1200" b="1" dirty="0">
                          <a:solidFill>
                            <a:schemeClr val="tx1"/>
                          </a:solidFill>
                        </a:rPr>
                        <a:t>0%</a:t>
                      </a:r>
                      <a:r>
                        <a:rPr lang="en-GB" sz="1200" dirty="0">
                          <a:solidFill>
                            <a:schemeClr val="tx1"/>
                          </a:solidFill>
                        </a:rPr>
                        <a:t> (0)</a:t>
                      </a:r>
                    </a:p>
                  </a:txBody>
                  <a:tcPr/>
                </a:tc>
                <a:tc>
                  <a:txBody>
                    <a:bodyPr/>
                    <a:lstStyle/>
                    <a:p>
                      <a:pPr algn="ctr"/>
                      <a:r>
                        <a:rPr lang="en-GB" sz="1200" b="1" dirty="0">
                          <a:solidFill>
                            <a:schemeClr val="tx1"/>
                          </a:solidFill>
                        </a:rPr>
                        <a:t>100%</a:t>
                      </a:r>
                      <a:r>
                        <a:rPr lang="en-GB" sz="1200" dirty="0">
                          <a:solidFill>
                            <a:schemeClr val="tx1"/>
                          </a:solidFill>
                        </a:rPr>
                        <a:t> (1)</a:t>
                      </a:r>
                    </a:p>
                  </a:txBody>
                  <a:tcPr/>
                </a:tc>
                <a:tc>
                  <a:txBody>
                    <a:bodyPr/>
                    <a:lstStyle/>
                    <a:p>
                      <a:pPr algn="ctr"/>
                      <a:endParaRPr lang="en-GB" sz="1200" dirty="0">
                        <a:solidFill>
                          <a:schemeClr val="tx1"/>
                        </a:solidFill>
                      </a:endParaRPr>
                    </a:p>
                  </a:txBody>
                  <a:tcPr/>
                </a:tc>
                <a:tc>
                  <a:txBody>
                    <a:bodyPr/>
                    <a:lstStyle/>
                    <a:p>
                      <a:pPr algn="ctr"/>
                      <a:endParaRPr lang="en-GB" sz="1200" dirty="0">
                        <a:solidFill>
                          <a:schemeClr val="tx1"/>
                        </a:solidFill>
                      </a:endParaRPr>
                    </a:p>
                  </a:txBody>
                  <a:tcPr/>
                </a:tc>
                <a:extLst>
                  <a:ext uri="{0D108BD9-81ED-4DB2-BD59-A6C34878D82A}">
                    <a16:rowId xmlns:a16="http://schemas.microsoft.com/office/drawing/2014/main" val="2166907582"/>
                  </a:ext>
                </a:extLst>
              </a:tr>
            </a:tbl>
          </a:graphicData>
        </a:graphic>
      </p:graphicFrame>
      <p:sp>
        <p:nvSpPr>
          <p:cNvPr id="15" name="TextBox 14">
            <a:extLst>
              <a:ext uri="{FF2B5EF4-FFF2-40B4-BE49-F238E27FC236}">
                <a16:creationId xmlns:a16="http://schemas.microsoft.com/office/drawing/2014/main" id="{C3E63679-A9C9-6013-0E53-155AC79FBA71}"/>
              </a:ext>
            </a:extLst>
          </p:cNvPr>
          <p:cNvSpPr txBox="1"/>
          <p:nvPr/>
        </p:nvSpPr>
        <p:spPr>
          <a:xfrm>
            <a:off x="353977" y="2094166"/>
            <a:ext cx="5595303" cy="338554"/>
          </a:xfrm>
          <a:prstGeom prst="rect">
            <a:avLst/>
          </a:prstGeom>
          <a:noFill/>
        </p:spPr>
        <p:txBody>
          <a:bodyPr wrap="square" rtlCol="0">
            <a:spAutoFit/>
          </a:bodyPr>
          <a:lstStyle/>
          <a:p>
            <a:r>
              <a:rPr lang="en-GB" sz="1600" b="1" dirty="0">
                <a:latin typeface="+mj-lt"/>
              </a:rPr>
              <a:t>Percentage of positive reviews for each service type</a:t>
            </a:r>
          </a:p>
        </p:txBody>
      </p:sp>
      <p:sp>
        <p:nvSpPr>
          <p:cNvPr id="41" name="TextBox 40">
            <a:extLst>
              <a:ext uri="{FF2B5EF4-FFF2-40B4-BE49-F238E27FC236}">
                <a16:creationId xmlns:a16="http://schemas.microsoft.com/office/drawing/2014/main" id="{7F1D741D-FAC1-A07F-B066-CE43E707B40F}"/>
              </a:ext>
            </a:extLst>
          </p:cNvPr>
          <p:cNvSpPr txBox="1"/>
          <p:nvPr/>
        </p:nvSpPr>
        <p:spPr>
          <a:xfrm>
            <a:off x="544046" y="6319986"/>
            <a:ext cx="5915761" cy="2831544"/>
          </a:xfrm>
          <a:prstGeom prst="rect">
            <a:avLst/>
          </a:prstGeom>
          <a:noFill/>
        </p:spPr>
        <p:txBody>
          <a:bodyPr wrap="square" rtlCol="0">
            <a:spAutoFit/>
          </a:bodyPr>
          <a:lstStyle/>
          <a:p>
            <a:r>
              <a:rPr lang="en-GB" sz="1600" b="1" dirty="0">
                <a:latin typeface="+mj-lt"/>
              </a:rPr>
              <a:t>What does this tell us?</a:t>
            </a:r>
          </a:p>
          <a:p>
            <a:endParaRPr lang="en-GB" dirty="0"/>
          </a:p>
          <a:p>
            <a:pPr marL="285750" indent="-285750">
              <a:buFont typeface="Arial" panose="020B0604020202020204" pitchFamily="34" charset="0"/>
              <a:buChar char="•"/>
            </a:pPr>
            <a:r>
              <a:rPr lang="en-GB" sz="1200" dirty="0"/>
              <a:t>We have seen an increase of 7% in the percentage of people sharing positive feedback about GPs for Q2, compared to Q1. </a:t>
            </a:r>
            <a:br>
              <a:rPr lang="en-GB" sz="1200" dirty="0">
                <a:highlight>
                  <a:srgbClr val="FFFF00"/>
                </a:highlight>
              </a:rPr>
            </a:br>
            <a:endParaRPr lang="en-GB" sz="1200" dirty="0">
              <a:highlight>
                <a:srgbClr val="FFFF00"/>
              </a:highlight>
            </a:endParaRPr>
          </a:p>
          <a:p>
            <a:pPr marL="285750" indent="-285750">
              <a:buFont typeface="Arial" panose="020B0604020202020204" pitchFamily="34" charset="0"/>
              <a:buChar char="•"/>
            </a:pPr>
            <a:r>
              <a:rPr lang="en-GB" sz="1200" dirty="0"/>
              <a:t>Hospital services have had a 2% decrease in positive received when comparing Q1 and Q2.</a:t>
            </a:r>
            <a:br>
              <a:rPr lang="en-GB" sz="1200" dirty="0">
                <a:highlight>
                  <a:srgbClr val="FFFF00"/>
                </a:highlight>
              </a:rPr>
            </a:br>
            <a:endParaRPr lang="en-GB" sz="1200" dirty="0">
              <a:highlight>
                <a:srgbClr val="FFFF00"/>
              </a:highlight>
            </a:endParaRPr>
          </a:p>
          <a:p>
            <a:pPr marL="285750" indent="-285750">
              <a:buFont typeface="Arial" panose="020B0604020202020204" pitchFamily="34" charset="0"/>
              <a:buChar char="•"/>
            </a:pPr>
            <a:r>
              <a:rPr lang="en-GB" sz="1200" dirty="0"/>
              <a:t>Positive experiences for Dental Reviews have decreased in Q2 compared to Q1 by 7%</a:t>
            </a:r>
          </a:p>
          <a:p>
            <a:pPr marL="285750" indent="-285750">
              <a:buFont typeface="Arial" panose="020B0604020202020204" pitchFamily="34" charset="0"/>
              <a:buChar char="•"/>
            </a:pPr>
            <a:endParaRPr lang="en-GB" sz="1200" dirty="0">
              <a:highlight>
                <a:srgbClr val="FFFF00"/>
              </a:highlight>
            </a:endParaRPr>
          </a:p>
          <a:p>
            <a:pPr marL="285750" indent="-285750">
              <a:buFont typeface="Arial" panose="020B0604020202020204" pitchFamily="34" charset="0"/>
              <a:buChar char="•"/>
            </a:pPr>
            <a:r>
              <a:rPr lang="en-GB" sz="1200" dirty="0"/>
              <a:t>Positive experiences of pharmacy services have slightly increased in Q2 compared to Q1 by 4%</a:t>
            </a:r>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397416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and person sitting in chairs&#10;&#10;Description automatically generated">
            <a:extLst>
              <a:ext uri="{FF2B5EF4-FFF2-40B4-BE49-F238E27FC236}">
                <a16:creationId xmlns:a16="http://schemas.microsoft.com/office/drawing/2014/main" id="{0D1C0324-E676-A72E-7358-B1418610D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 y="1728759"/>
            <a:ext cx="6858000" cy="9144000"/>
          </a:xfrm>
          <a:prstGeom prst="rect">
            <a:avLst/>
          </a:prstGeom>
        </p:spPr>
      </p:pic>
      <p:pic>
        <p:nvPicPr>
          <p:cNvPr id="7" name="Picture 6" descr="P8 Background shape.png"/>
          <p:cNvPicPr>
            <a:picLocks noChangeAspect="1"/>
          </p:cNvPicPr>
          <p:nvPr/>
        </p:nvPicPr>
        <p:blipFill>
          <a:blip r:embed="rId3" cstate="print"/>
          <a:srcRect b="42314"/>
          <a:stretch>
            <a:fillRect/>
          </a:stretch>
        </p:blipFill>
        <p:spPr>
          <a:xfrm>
            <a:off x="0" y="0"/>
            <a:ext cx="6858000" cy="5595942"/>
          </a:xfrm>
          <a:prstGeom prst="rect">
            <a:avLst/>
          </a:prstGeom>
        </p:spPr>
      </p:pic>
      <p:sp>
        <p:nvSpPr>
          <p:cNvPr id="2" name="Slide Number Placeholder 1"/>
          <p:cNvSpPr>
            <a:spLocks noGrp="1"/>
          </p:cNvSpPr>
          <p:nvPr>
            <p:ph type="sldNum" sz="quarter" idx="12"/>
          </p:nvPr>
        </p:nvSpPr>
        <p:spPr/>
        <p:txBody>
          <a:bodyPr/>
          <a:lstStyle/>
          <a:p>
            <a:fld id="{9295DF58-4118-4551-8C61-1A7ED177FA2D}" type="slidenum">
              <a:rPr lang="en-GB" smtClean="0"/>
              <a:pPr/>
              <a:t>7</a:t>
            </a:fld>
            <a:endParaRPr lang="en-GB" dirty="0"/>
          </a:p>
        </p:txBody>
      </p:sp>
      <p:sp>
        <p:nvSpPr>
          <p:cNvPr id="5" name="Text Placeholder 4"/>
          <p:cNvSpPr>
            <a:spLocks noGrp="1"/>
          </p:cNvSpPr>
          <p:nvPr>
            <p:ph type="body" sz="quarter" idx="15"/>
          </p:nvPr>
        </p:nvSpPr>
        <p:spPr>
          <a:xfrm>
            <a:off x="426651" y="1013032"/>
            <a:ext cx="6072187" cy="928688"/>
          </a:xfrm>
        </p:spPr>
        <p:txBody>
          <a:bodyPr/>
          <a:lstStyle/>
          <a:p>
            <a:r>
              <a:rPr lang="en-GB" dirty="0"/>
              <a:t>Experiences of GP Services</a:t>
            </a:r>
          </a:p>
          <a:p>
            <a:endParaRPr lang="en-GB" dirty="0"/>
          </a:p>
        </p:txBody>
      </p:sp>
      <p:cxnSp>
        <p:nvCxnSpPr>
          <p:cNvPr id="9" name="Straight Connector 8"/>
          <p:cNvCxnSpPr/>
          <p:nvPr/>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4FB94FF7-2A9E-E18C-A71F-EEAE9604E71C}"/>
              </a:ext>
            </a:extLst>
          </p:cNvPr>
          <p:cNvSpPr txBox="1">
            <a:spLocks/>
          </p:cNvSpPr>
          <p:nvPr/>
        </p:nvSpPr>
        <p:spPr>
          <a:xfrm>
            <a:off x="5878807" y="344528"/>
            <a:ext cx="581000" cy="360000"/>
          </a:xfrm>
          <a:prstGeom prst="rect">
            <a:avLst/>
          </a:prstGeom>
          <a:noFill/>
        </p:spPr>
        <p:txBody>
          <a:bodyPr vert="horz" lIns="0" tIns="0" rIns="0" bIns="0" rtlCol="0" anchor="t" anchorCtr="0">
            <a:noAutofit/>
          </a:bodyPr>
          <a:lstStyle>
            <a:defPPr>
              <a:defRPr lang="en-US"/>
            </a:defPPr>
            <a:lvl1pPr marL="0" algn="r" defTabSz="914400" rtl="0" eaLnBrk="1" latinLnBrk="0" hangingPunct="1">
              <a:defRPr sz="2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95DF58-4118-4551-8C61-1A7ED177FA2D}" type="slidenum">
              <a:rPr lang="en-GB" smtClean="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7297E-599E-1675-FF74-3F40A49D9CD4}"/>
              </a:ext>
            </a:extLst>
          </p:cNvPr>
          <p:cNvSpPr>
            <a:spLocks noGrp="1"/>
          </p:cNvSpPr>
          <p:nvPr>
            <p:ph type="sldNum" sz="quarter" idx="12"/>
          </p:nvPr>
        </p:nvSpPr>
        <p:spPr/>
        <p:txBody>
          <a:bodyPr/>
          <a:lstStyle/>
          <a:p>
            <a:fld id="{9295DF58-4118-4551-8C61-1A7ED177FA2D}" type="slidenum">
              <a:rPr lang="en-GB" noProof="0" smtClean="0">
                <a:solidFill>
                  <a:schemeClr val="bg1"/>
                </a:solidFill>
              </a:rPr>
              <a:pPr/>
              <a:t>8</a:t>
            </a:fld>
            <a:endParaRPr lang="en-GB" noProof="0" dirty="0">
              <a:solidFill>
                <a:schemeClr val="bg1"/>
              </a:solidFill>
            </a:endParaRPr>
          </a:p>
        </p:txBody>
      </p:sp>
      <p:sp>
        <p:nvSpPr>
          <p:cNvPr id="4" name="TextBox 3">
            <a:extLst>
              <a:ext uri="{FF2B5EF4-FFF2-40B4-BE49-F238E27FC236}">
                <a16:creationId xmlns:a16="http://schemas.microsoft.com/office/drawing/2014/main" id="{66DA4B1B-DD45-C5A6-E0BD-7E47869AAF8E}"/>
              </a:ext>
            </a:extLst>
          </p:cNvPr>
          <p:cNvSpPr txBox="1"/>
          <p:nvPr/>
        </p:nvSpPr>
        <p:spPr>
          <a:xfrm>
            <a:off x="476672" y="848544"/>
            <a:ext cx="5962220" cy="1077218"/>
          </a:xfrm>
          <a:prstGeom prst="rect">
            <a:avLst/>
          </a:prstGeom>
          <a:noFill/>
        </p:spPr>
        <p:txBody>
          <a:bodyPr wrap="square" rtlCol="0">
            <a:spAutoFit/>
          </a:bodyPr>
          <a:lstStyle/>
          <a:p>
            <a:r>
              <a:rPr lang="en-GB" sz="3200" b="1" dirty="0">
                <a:solidFill>
                  <a:schemeClr val="bg1"/>
                </a:solidFill>
              </a:rPr>
              <a:t>What people told us about GP Services</a:t>
            </a:r>
          </a:p>
        </p:txBody>
      </p:sp>
      <p:sp>
        <p:nvSpPr>
          <p:cNvPr id="5" name="Speech Bubble: Rectangle with Corners Rounded 4">
            <a:extLst>
              <a:ext uri="{FF2B5EF4-FFF2-40B4-BE49-F238E27FC236}">
                <a16:creationId xmlns:a16="http://schemas.microsoft.com/office/drawing/2014/main" id="{4430EBF2-CF71-5AD3-3F7D-95B653312B67}"/>
              </a:ext>
            </a:extLst>
          </p:cNvPr>
          <p:cNvSpPr/>
          <p:nvPr/>
        </p:nvSpPr>
        <p:spPr>
          <a:xfrm>
            <a:off x="476672" y="2000673"/>
            <a:ext cx="2448272" cy="1296144"/>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“Doctor is very good. It was easy to get the appointment and they speak Hindi so it is easier for me.”</a:t>
            </a:r>
          </a:p>
        </p:txBody>
      </p:sp>
      <p:sp>
        <p:nvSpPr>
          <p:cNvPr id="6" name="Speech Bubble: Rectangle with Corners Rounded 5">
            <a:extLst>
              <a:ext uri="{FF2B5EF4-FFF2-40B4-BE49-F238E27FC236}">
                <a16:creationId xmlns:a16="http://schemas.microsoft.com/office/drawing/2014/main" id="{CA95F9D3-1776-2CA3-D62A-56666637B63A}"/>
              </a:ext>
            </a:extLst>
          </p:cNvPr>
          <p:cNvSpPr/>
          <p:nvPr/>
        </p:nvSpPr>
        <p:spPr>
          <a:xfrm>
            <a:off x="3720708" y="2023196"/>
            <a:ext cx="2448272" cy="1296142"/>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“They have got loads of locum doctors. Don't see the same GP.”</a:t>
            </a:r>
          </a:p>
        </p:txBody>
      </p:sp>
      <p:sp>
        <p:nvSpPr>
          <p:cNvPr id="7" name="Speech Bubble: Rectangle with Corners Rounded 6">
            <a:extLst>
              <a:ext uri="{FF2B5EF4-FFF2-40B4-BE49-F238E27FC236}">
                <a16:creationId xmlns:a16="http://schemas.microsoft.com/office/drawing/2014/main" id="{48801773-0AEC-8646-CA48-2F2251A6D222}"/>
              </a:ext>
            </a:extLst>
          </p:cNvPr>
          <p:cNvSpPr/>
          <p:nvPr/>
        </p:nvSpPr>
        <p:spPr>
          <a:xfrm>
            <a:off x="476672" y="3788322"/>
            <a:ext cx="2455143" cy="1596726"/>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“They are very friendly, and accommodating to above and beyond to make sure things are okay. good service.”</a:t>
            </a:r>
          </a:p>
        </p:txBody>
      </p:sp>
      <p:sp>
        <p:nvSpPr>
          <p:cNvPr id="8" name="Speech Bubble: Rectangle with Corners Rounded 7">
            <a:extLst>
              <a:ext uri="{FF2B5EF4-FFF2-40B4-BE49-F238E27FC236}">
                <a16:creationId xmlns:a16="http://schemas.microsoft.com/office/drawing/2014/main" id="{D27B9EFA-9E98-F546-3F7E-76CF78879802}"/>
              </a:ext>
            </a:extLst>
          </p:cNvPr>
          <p:cNvSpPr/>
          <p:nvPr/>
        </p:nvSpPr>
        <p:spPr>
          <a:xfrm>
            <a:off x="3720708" y="3901832"/>
            <a:ext cx="2372588" cy="1152128"/>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staff keep changing. The waiting times sometimes on the phone.”</a:t>
            </a:r>
          </a:p>
        </p:txBody>
      </p:sp>
      <p:sp>
        <p:nvSpPr>
          <p:cNvPr id="9" name="Speech Bubble: Rectangle with Corners Rounded 8">
            <a:extLst>
              <a:ext uri="{FF2B5EF4-FFF2-40B4-BE49-F238E27FC236}">
                <a16:creationId xmlns:a16="http://schemas.microsoft.com/office/drawing/2014/main" id="{AB4DAF13-47FF-7B9C-4B76-5BAFFE9ECB90}"/>
              </a:ext>
            </a:extLst>
          </p:cNvPr>
          <p:cNvSpPr/>
          <p:nvPr/>
        </p:nvSpPr>
        <p:spPr>
          <a:xfrm>
            <a:off x="483543" y="5827068"/>
            <a:ext cx="2455142" cy="1596726"/>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“Very easy to get an appointment. I called yesterday and got an appointment for today. They even had some appointments yesterday, but I preferred today. “</a:t>
            </a:r>
          </a:p>
        </p:txBody>
      </p:sp>
      <p:sp>
        <p:nvSpPr>
          <p:cNvPr id="10" name="Speech Bubble: Rectangle with Corners Rounded 9">
            <a:extLst>
              <a:ext uri="{FF2B5EF4-FFF2-40B4-BE49-F238E27FC236}">
                <a16:creationId xmlns:a16="http://schemas.microsoft.com/office/drawing/2014/main" id="{D6078863-EE5D-A3EA-05AD-B75FB854EE52}"/>
              </a:ext>
            </a:extLst>
          </p:cNvPr>
          <p:cNvSpPr/>
          <p:nvPr/>
        </p:nvSpPr>
        <p:spPr>
          <a:xfrm>
            <a:off x="3580127" y="5636454"/>
            <a:ext cx="2653749" cy="1651799"/>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“If you do not call at 8 am on the day, you can be number 25 and wait over an hour. The phone relies on the patient explaining the symptoms and sometimes that is not good.”</a:t>
            </a:r>
          </a:p>
        </p:txBody>
      </p:sp>
      <p:sp>
        <p:nvSpPr>
          <p:cNvPr id="11" name="Speech Bubble: Rectangle with Corners Rounded 10">
            <a:extLst>
              <a:ext uri="{FF2B5EF4-FFF2-40B4-BE49-F238E27FC236}">
                <a16:creationId xmlns:a16="http://schemas.microsoft.com/office/drawing/2014/main" id="{0294B15D-DA9E-CEB6-D0A8-774AC16C4727}"/>
              </a:ext>
            </a:extLst>
          </p:cNvPr>
          <p:cNvSpPr/>
          <p:nvPr/>
        </p:nvSpPr>
        <p:spPr>
          <a:xfrm>
            <a:off x="483543" y="7865814"/>
            <a:ext cx="2304256" cy="1453508"/>
          </a:xfrm>
          <a:prstGeom prst="wedgeRoundRectCallout">
            <a:avLst/>
          </a:prstGeom>
          <a:solidFill>
            <a:schemeClr val="bg1"/>
          </a:solidFill>
          <a:ln>
            <a:solidFill>
              <a:srgbClr val="9AC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“Communicate with me regularly. All the staff seem quite helpful. It is accessible. It is reasonably near to my house.!</a:t>
            </a:r>
          </a:p>
        </p:txBody>
      </p:sp>
      <p:sp>
        <p:nvSpPr>
          <p:cNvPr id="12" name="Speech Bubble: Rectangle with Corners Rounded 11">
            <a:extLst>
              <a:ext uri="{FF2B5EF4-FFF2-40B4-BE49-F238E27FC236}">
                <a16:creationId xmlns:a16="http://schemas.microsoft.com/office/drawing/2014/main" id="{AD3B39BB-B040-B3E8-1405-A2D107067267}"/>
              </a:ext>
            </a:extLst>
          </p:cNvPr>
          <p:cNvSpPr/>
          <p:nvPr/>
        </p:nvSpPr>
        <p:spPr>
          <a:xfrm>
            <a:off x="3681366" y="7970355"/>
            <a:ext cx="2304256" cy="1224660"/>
          </a:xfrm>
          <a:prstGeom prst="wedgeRoundRectCallout">
            <a:avLst/>
          </a:prstGeom>
          <a:solidFill>
            <a:schemeClr val="bg1"/>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“They have different GPS every time. The GP service can be improved overall.”</a:t>
            </a:r>
          </a:p>
        </p:txBody>
      </p:sp>
    </p:spTree>
    <p:extLst>
      <p:ext uri="{BB962C8B-B14F-4D97-AF65-F5344CB8AC3E}">
        <p14:creationId xmlns:p14="http://schemas.microsoft.com/office/powerpoint/2010/main" val="112143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A023F-D6FD-D109-DC18-D335EFDFFB28}"/>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4" name="TextBox 3">
            <a:extLst>
              <a:ext uri="{FF2B5EF4-FFF2-40B4-BE49-F238E27FC236}">
                <a16:creationId xmlns:a16="http://schemas.microsoft.com/office/drawing/2014/main" id="{1BEA3F99-DECD-34DC-F13A-3AFD9513EE7E}"/>
              </a:ext>
            </a:extLst>
          </p:cNvPr>
          <p:cNvSpPr txBox="1"/>
          <p:nvPr/>
        </p:nvSpPr>
        <p:spPr>
          <a:xfrm>
            <a:off x="466612" y="3512840"/>
            <a:ext cx="5688632" cy="4124206"/>
          </a:xfrm>
          <a:prstGeom prst="rect">
            <a:avLst/>
          </a:prstGeom>
          <a:noFill/>
        </p:spPr>
        <p:txBody>
          <a:bodyPr wrap="square" rtlCol="0">
            <a:spAutoFit/>
          </a:bodyPr>
          <a:lstStyle/>
          <a:p>
            <a:pPr algn="ctr"/>
            <a:r>
              <a:rPr lang="en-GB" sz="6600" dirty="0">
                <a:latin typeface="+mj-lt"/>
              </a:rPr>
              <a:t>GP Services</a:t>
            </a:r>
          </a:p>
          <a:p>
            <a:pPr algn="ctr"/>
            <a:r>
              <a:rPr lang="en-GB" sz="6600" dirty="0">
                <a:solidFill>
                  <a:schemeClr val="accent1"/>
                </a:solidFill>
                <a:latin typeface="+mj-lt"/>
              </a:rPr>
              <a:t>Summary Findings</a:t>
            </a:r>
          </a:p>
          <a:p>
            <a:pPr algn="ctr"/>
            <a:endParaRPr lang="en-GB" sz="3200" dirty="0">
              <a:latin typeface="+mj-lt"/>
            </a:endParaRPr>
          </a:p>
          <a:p>
            <a:pPr algn="ctr"/>
            <a:endParaRPr lang="en-GB" sz="3200" dirty="0">
              <a:latin typeface="+mj-lt"/>
            </a:endParaRPr>
          </a:p>
        </p:txBody>
      </p:sp>
      <p:pic>
        <p:nvPicPr>
          <p:cNvPr id="5" name="Picture 4">
            <a:extLst>
              <a:ext uri="{FF2B5EF4-FFF2-40B4-BE49-F238E27FC236}">
                <a16:creationId xmlns:a16="http://schemas.microsoft.com/office/drawing/2014/main" id="{CDD027F0-55A8-6017-D3BC-D1A268E41C1B}"/>
              </a:ext>
            </a:extLst>
          </p:cNvPr>
          <p:cNvPicPr>
            <a:picLocks noChangeAspect="1"/>
          </p:cNvPicPr>
          <p:nvPr/>
        </p:nvPicPr>
        <p:blipFill rotWithShape="1">
          <a:blip r:embed="rId2" cstate="print"/>
          <a:srcRect t="1" b="38804"/>
          <a:stretch/>
        </p:blipFill>
        <p:spPr bwMode="auto">
          <a:xfrm>
            <a:off x="-16408" y="7210"/>
            <a:ext cx="6858024" cy="3289606"/>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74D050-EB96-52E3-871E-67D0CCDA12D9}"/>
              </a:ext>
            </a:extLst>
          </p:cNvPr>
          <p:cNvPicPr>
            <a:picLocks noChangeAspect="1"/>
          </p:cNvPicPr>
          <p:nvPr/>
        </p:nvPicPr>
        <p:blipFill rotWithShape="1">
          <a:blip r:embed="rId2" cstate="print"/>
          <a:srcRect t="1" b="38804"/>
          <a:stretch/>
        </p:blipFill>
        <p:spPr bwMode="auto">
          <a:xfrm rot="10800000">
            <a:off x="9500" y="6609184"/>
            <a:ext cx="6858024" cy="3289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711559"/>
      </p:ext>
    </p:extLst>
  </p:cSld>
  <p:clrMapOvr>
    <a:masterClrMapping/>
  </p:clrMapOvr>
</p:sld>
</file>

<file path=ppt/theme/theme1.xml><?xml version="1.0" encoding="utf-8"?>
<a:theme xmlns:a="http://schemas.openxmlformats.org/drawingml/2006/main" name="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lide master">
  <a:themeElements>
    <a:clrScheme name="Healthwatch">
      <a:dk1>
        <a:srgbClr val="000000"/>
      </a:dk1>
      <a:lt1>
        <a:srgbClr val="FFFFFF"/>
      </a:lt1>
      <a:dk2>
        <a:srgbClr val="000000"/>
      </a:dk2>
      <a:lt2>
        <a:srgbClr val="FFFFFF"/>
      </a:lt2>
      <a:accent1>
        <a:srgbClr val="E73E97"/>
      </a:accent1>
      <a:accent2>
        <a:srgbClr val="83BD00"/>
      </a:accent2>
      <a:accent3>
        <a:srgbClr val="7FCBEB"/>
      </a:accent3>
      <a:accent4>
        <a:srgbClr val="1FAE8A"/>
      </a:accent4>
      <a:accent5>
        <a:srgbClr val="F9B93E"/>
      </a:accent5>
      <a:accent6>
        <a:srgbClr val="004F6B"/>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althwatch Theme">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3">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F93B264E02C41A3977198389A3A11" ma:contentTypeVersion="14" ma:contentTypeDescription="Create a new document." ma:contentTypeScope="" ma:versionID="ba45600826fa1e8e283d6f6535d1bb29">
  <xsd:schema xmlns:xsd="http://www.w3.org/2001/XMLSchema" xmlns:xs="http://www.w3.org/2001/XMLSchema" xmlns:p="http://schemas.microsoft.com/office/2006/metadata/properties" xmlns:ns2="f77468e3-8892-4d83-8789-3c72ab3c76a3" xmlns:ns3="c7792033-ac6e-45f4-93d3-017c004873a0" targetNamespace="http://schemas.microsoft.com/office/2006/metadata/properties" ma:root="true" ma:fieldsID="8fdc67aace96bbdad18c6e2121a35255" ns2:_="" ns3:_="">
    <xsd:import namespace="f77468e3-8892-4d83-8789-3c72ab3c76a3"/>
    <xsd:import namespace="c7792033-ac6e-45f4-93d3-017c004873a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468e3-8892-4d83-8789-3c72ab3c7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e52945-9ad2-4cb1-b8fc-a0a2f41659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792033-ac6e-45f4-93d3-017c004873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2222935-8a31-4c0c-9781-3784faf4a92a}" ma:internalName="TaxCatchAll" ma:showField="CatchAllData" ma:web="c7792033-ac6e-45f4-93d3-017c00487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792033-ac6e-45f4-93d3-017c004873a0">
      <UserInfo>
        <DisplayName>Turner, Jon</DisplayName>
        <AccountId>499</AccountId>
        <AccountType/>
      </UserInfo>
      <UserInfo>
        <DisplayName>James, Deborah</DisplayName>
        <AccountId>692</AccountId>
        <AccountType/>
      </UserInfo>
    </SharedWithUsers>
    <lcf76f155ced4ddcb4097134ff3c332f xmlns="f77468e3-8892-4d83-8789-3c72ab3c76a3">
      <Terms xmlns="http://schemas.microsoft.com/office/infopath/2007/PartnerControls"/>
    </lcf76f155ced4ddcb4097134ff3c332f>
    <TaxCatchAll xmlns="c7792033-ac6e-45f4-93d3-017c004873a0" xsi:nil="true"/>
  </documentManagement>
</p:properties>
</file>

<file path=customXml/itemProps1.xml><?xml version="1.0" encoding="utf-8"?>
<ds:datastoreItem xmlns:ds="http://schemas.openxmlformats.org/officeDocument/2006/customXml" ds:itemID="{9942F4F6-9358-454A-9C31-41653F07F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468e3-8892-4d83-8789-3c72ab3c76a3"/>
    <ds:schemaRef ds:uri="c7792033-ac6e-45f4-93d3-017c00487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D71299-1C8B-4FA6-8A09-F013545F540F}">
  <ds:schemaRefs>
    <ds:schemaRef ds:uri="http://schemas.microsoft.com/sharepoint/v3/contenttype/forms"/>
  </ds:schemaRefs>
</ds:datastoreItem>
</file>

<file path=customXml/itemProps3.xml><?xml version="1.0" encoding="utf-8"?>
<ds:datastoreItem xmlns:ds="http://schemas.openxmlformats.org/officeDocument/2006/customXml" ds:itemID="{7AA50A6C-A9A5-4429-9C7B-DF7B4710131B}">
  <ds:schemaRefs>
    <ds:schemaRef ds:uri="http://purl.org/dc/dcmitype/"/>
    <ds:schemaRef ds:uri="f77468e3-8892-4d83-8789-3c72ab3c76a3"/>
    <ds:schemaRef ds:uri="c7792033-ac6e-45f4-93d3-017c004873a0"/>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Healthwatch Theme</Template>
  <TotalTime>41079</TotalTime>
  <Words>7056</Words>
  <Application>Microsoft Office PowerPoint</Application>
  <PresentationFormat>A4 Paper (210x297 mm)</PresentationFormat>
  <Paragraphs>1494</Paragraphs>
  <Slides>45</Slides>
  <Notes>4</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Healthwatch Theme</vt:lpstr>
      <vt:lpstr>Slide master</vt:lpstr>
      <vt:lpstr>1_Healthwatch Theme</vt:lpstr>
      <vt:lpstr>Healthwatch Ealing July – September 2024</vt:lpstr>
      <vt:lpstr>Contents</vt:lpstr>
      <vt:lpstr>PowerPoint Presentation</vt:lpstr>
      <vt:lpstr>PowerPoint Presentation</vt:lpstr>
      <vt:lpstr>Q2 Snapshot This section provides a summary of the experiences we collected during  July – September 2024 as well as a breakdown of positive, negative and neutral reviews per service. We analysed residents rating of their overall experience to get this data (1* and 2* = negative, 3* = neutral,  4* and 5* = positive)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of reviews for each service type</vt:lpstr>
      <vt:lpstr>Demographics</vt:lpstr>
      <vt:lpstr>Demographics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v2.25 by Kessler Associates</dc:description>
  <cp:lastModifiedBy>Stuart McMichael</cp:lastModifiedBy>
  <cp:revision>527</cp:revision>
  <cp:lastPrinted>2023-01-17T16:18:55Z</cp:lastPrinted>
  <dcterms:created xsi:type="dcterms:W3CDTF">2022-03-22T14:48:17Z</dcterms:created>
  <dcterms:modified xsi:type="dcterms:W3CDTF">2025-03-17T11:40:02Z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0x010100100F93B264E02C41A3977198389A3A11</vt:lpwstr>
  </property>
  <property fmtid="{D5CDD505-2E9C-101B-9397-08002B2CF9AE}" pid="8" name="MediaServiceImageTags">
    <vt:lpwstr/>
  </property>
</Properties>
</file>